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60"/>
  </p:notesMasterIdLst>
  <p:sldIdLst>
    <p:sldId id="256" r:id="rId4"/>
    <p:sldId id="287" r:id="rId5"/>
    <p:sldId id="288" r:id="rId6"/>
    <p:sldId id="289" r:id="rId7"/>
    <p:sldId id="320" r:id="rId8"/>
    <p:sldId id="325" r:id="rId9"/>
    <p:sldId id="257" r:id="rId10"/>
    <p:sldId id="276" r:id="rId11"/>
    <p:sldId id="258" r:id="rId12"/>
    <p:sldId id="285" r:id="rId13"/>
    <p:sldId id="272" r:id="rId14"/>
    <p:sldId id="259" r:id="rId15"/>
    <p:sldId id="292" r:id="rId16"/>
    <p:sldId id="260" r:id="rId17"/>
    <p:sldId id="273" r:id="rId18"/>
    <p:sldId id="293" r:id="rId19"/>
    <p:sldId id="308" r:id="rId20"/>
    <p:sldId id="319" r:id="rId21"/>
    <p:sldId id="318" r:id="rId22"/>
    <p:sldId id="317" r:id="rId23"/>
    <p:sldId id="261" r:id="rId24"/>
    <p:sldId id="267" r:id="rId25"/>
    <p:sldId id="278" r:id="rId26"/>
    <p:sldId id="295" r:id="rId27"/>
    <p:sldId id="296" r:id="rId28"/>
    <p:sldId id="297" r:id="rId29"/>
    <p:sldId id="264" r:id="rId30"/>
    <p:sldId id="306" r:id="rId31"/>
    <p:sldId id="312" r:id="rId32"/>
    <p:sldId id="314" r:id="rId33"/>
    <p:sldId id="315" r:id="rId34"/>
    <p:sldId id="311" r:id="rId35"/>
    <p:sldId id="321" r:id="rId36"/>
    <p:sldId id="322" r:id="rId37"/>
    <p:sldId id="327" r:id="rId38"/>
    <p:sldId id="329" r:id="rId39"/>
    <p:sldId id="330" r:id="rId40"/>
    <p:sldId id="332" r:id="rId41"/>
    <p:sldId id="331" r:id="rId42"/>
    <p:sldId id="303" r:id="rId43"/>
    <p:sldId id="316" r:id="rId44"/>
    <p:sldId id="341" r:id="rId45"/>
    <p:sldId id="337" r:id="rId46"/>
    <p:sldId id="338" r:id="rId47"/>
    <p:sldId id="333" r:id="rId48"/>
    <p:sldId id="334" r:id="rId49"/>
    <p:sldId id="335" r:id="rId50"/>
    <p:sldId id="336" r:id="rId51"/>
    <p:sldId id="339" r:id="rId52"/>
    <p:sldId id="340" r:id="rId53"/>
    <p:sldId id="268" r:id="rId54"/>
    <p:sldId id="270" r:id="rId55"/>
    <p:sldId id="275" r:id="rId56"/>
    <p:sldId id="274" r:id="rId57"/>
    <p:sldId id="271" r:id="rId58"/>
    <p:sldId id="281" r:id="rId59"/>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737" autoAdjust="0"/>
  </p:normalViewPr>
  <p:slideViewPr>
    <p:cSldViewPr>
      <p:cViewPr>
        <p:scale>
          <a:sx n="70" d="100"/>
          <a:sy n="70" d="100"/>
        </p:scale>
        <p:origin x="-130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934FF-F1E5-42AE-AF7C-3D10028C5FA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271980CA-AD9B-4924-BE5A-5B1DA286C956}">
      <dgm:prSet phldrT="[文字]" custT="1"/>
      <dgm:spPr/>
      <dgm:t>
        <a:bodyPr/>
        <a:lstStyle/>
        <a:p>
          <a:r>
            <a:rPr lang="en-US" altLang="zh-TW" sz="2800" b="1" dirty="0" smtClean="0"/>
            <a:t>4</a:t>
          </a:r>
          <a:r>
            <a:rPr lang="zh-TW" altLang="en-US" sz="2800" b="1" dirty="0" smtClean="0"/>
            <a:t>月</a:t>
          </a:r>
          <a:r>
            <a:rPr lang="en-US" altLang="zh-TW" sz="2800" b="1" dirty="0" smtClean="0"/>
            <a:t>26</a:t>
          </a:r>
          <a:r>
            <a:rPr lang="zh-TW" altLang="en-US" sz="2800" b="1" dirty="0" smtClean="0"/>
            <a:t>日</a:t>
          </a:r>
          <a:endParaRPr lang="zh-TW" altLang="en-US" sz="2800" b="1" dirty="0"/>
        </a:p>
      </dgm:t>
    </dgm:pt>
    <dgm:pt modelId="{15743CE2-A9F2-4E91-9C21-D4E70668D624}" type="parTrans" cxnId="{24F3A3A4-D849-4863-BC82-62C50550E349}">
      <dgm:prSet/>
      <dgm:spPr/>
      <dgm:t>
        <a:bodyPr/>
        <a:lstStyle/>
        <a:p>
          <a:endParaRPr lang="zh-TW" altLang="en-US"/>
        </a:p>
      </dgm:t>
    </dgm:pt>
    <dgm:pt modelId="{8634A002-DEBC-4BE8-B241-0B142412E8A3}" type="sibTrans" cxnId="{24F3A3A4-D849-4863-BC82-62C50550E349}">
      <dgm:prSet/>
      <dgm:spPr/>
      <dgm:t>
        <a:bodyPr/>
        <a:lstStyle/>
        <a:p>
          <a:endParaRPr lang="zh-TW" altLang="en-US"/>
        </a:p>
      </dgm:t>
    </dgm:pt>
    <dgm:pt modelId="{0EF09334-9CC5-4266-946B-FF5BE72C6BA5}">
      <dgm:prSet phldrT="[文字]" custT="1"/>
      <dgm:spPr/>
      <dgm:t>
        <a:bodyPr/>
        <a:lstStyle/>
        <a:p>
          <a:r>
            <a:rPr lang="zh-TW" altLang="en-US" sz="3200" b="1" dirty="0" smtClean="0">
              <a:solidFill>
                <a:srgbClr val="0070C0"/>
              </a:solidFill>
              <a:latin typeface="標楷體" panose="03000509000000000000" pitchFamily="65" charset="-120"/>
              <a:ea typeface="標楷體" panose="03000509000000000000" pitchFamily="65" charset="-120"/>
            </a:rPr>
            <a:t>第一場</a:t>
          </a:r>
          <a:endParaRPr lang="zh-TW" altLang="en-US" sz="3200" b="1" dirty="0">
            <a:solidFill>
              <a:srgbClr val="0070C0"/>
            </a:solidFill>
            <a:latin typeface="標楷體" panose="03000509000000000000" pitchFamily="65" charset="-120"/>
            <a:ea typeface="標楷體" panose="03000509000000000000" pitchFamily="65" charset="-120"/>
          </a:endParaRPr>
        </a:p>
      </dgm:t>
    </dgm:pt>
    <dgm:pt modelId="{B371B8CC-F6C3-404A-BBDB-F84E9CC4EE79}" type="parTrans" cxnId="{BD2DCAE4-8A30-4C8E-BB37-842CB74BD9CD}">
      <dgm:prSet/>
      <dgm:spPr/>
      <dgm:t>
        <a:bodyPr/>
        <a:lstStyle/>
        <a:p>
          <a:endParaRPr lang="zh-TW" altLang="en-US"/>
        </a:p>
      </dgm:t>
    </dgm:pt>
    <dgm:pt modelId="{8C54E1F5-05C2-4587-81D2-AAA656A45B58}" type="sibTrans" cxnId="{BD2DCAE4-8A30-4C8E-BB37-842CB74BD9CD}">
      <dgm:prSet/>
      <dgm:spPr/>
      <dgm:t>
        <a:bodyPr/>
        <a:lstStyle/>
        <a:p>
          <a:endParaRPr lang="zh-TW" altLang="en-US"/>
        </a:p>
      </dgm:t>
    </dgm:pt>
    <dgm:pt modelId="{6E1E57EA-9243-4C25-A860-B29964392E06}">
      <dgm:prSet phldrT="[文字]" custT="1"/>
      <dgm:spPr/>
      <dgm:t>
        <a:bodyPr/>
        <a:lstStyle/>
        <a:p>
          <a:r>
            <a:rPr lang="en-US" sz="2600" b="1" dirty="0" smtClean="0"/>
            <a:t>Prof. Peter Singer</a:t>
          </a:r>
          <a:endParaRPr lang="en-US" altLang="zh-TW" sz="2600" b="1" dirty="0" smtClean="0"/>
        </a:p>
        <a:p>
          <a:r>
            <a:rPr lang="zh-TW" altLang="en-US" sz="2400" b="1" dirty="0" smtClean="0"/>
            <a:t>       </a:t>
          </a:r>
          <a:r>
            <a:rPr lang="zh-TW" sz="2400" b="1" dirty="0" smtClean="0">
              <a:latin typeface="標楷體" panose="03000509000000000000" pitchFamily="65" charset="-120"/>
              <a:ea typeface="標楷體" panose="03000509000000000000" pitchFamily="65" charset="-120"/>
            </a:rPr>
            <a:t>動物解放：過去，現在與未來</a:t>
          </a:r>
          <a:endParaRPr lang="zh-TW" sz="2400" dirty="0" smtClean="0">
            <a:latin typeface="標楷體" panose="03000509000000000000" pitchFamily="65" charset="-120"/>
            <a:ea typeface="標楷體" panose="03000509000000000000" pitchFamily="65" charset="-120"/>
          </a:endParaRPr>
        </a:p>
      </dgm:t>
    </dgm:pt>
    <dgm:pt modelId="{B5612D77-5D88-4880-8336-D6EDF422D222}" type="parTrans" cxnId="{F3A5ABAB-83F4-4A02-AF69-6A10CF99E59D}">
      <dgm:prSet/>
      <dgm:spPr/>
      <dgm:t>
        <a:bodyPr/>
        <a:lstStyle/>
        <a:p>
          <a:endParaRPr lang="zh-TW" altLang="en-US"/>
        </a:p>
      </dgm:t>
    </dgm:pt>
    <dgm:pt modelId="{C751BCBB-062F-4CEB-BF3C-F69053B2B3EB}" type="sibTrans" cxnId="{F3A5ABAB-83F4-4A02-AF69-6A10CF99E59D}">
      <dgm:prSet/>
      <dgm:spPr/>
      <dgm:t>
        <a:bodyPr/>
        <a:lstStyle/>
        <a:p>
          <a:endParaRPr lang="zh-TW" altLang="en-US"/>
        </a:p>
      </dgm:t>
    </dgm:pt>
    <dgm:pt modelId="{F162B936-A5ED-480C-A88B-18C8451ABD8F}" type="pres">
      <dgm:prSet presAssocID="{1EA934FF-F1E5-42AE-AF7C-3D10028C5FA6}" presName="vert0" presStyleCnt="0">
        <dgm:presLayoutVars>
          <dgm:dir/>
          <dgm:animOne val="branch"/>
          <dgm:animLvl val="lvl"/>
        </dgm:presLayoutVars>
      </dgm:prSet>
      <dgm:spPr/>
      <dgm:t>
        <a:bodyPr/>
        <a:lstStyle/>
        <a:p>
          <a:endParaRPr lang="zh-TW" altLang="en-US"/>
        </a:p>
      </dgm:t>
    </dgm:pt>
    <dgm:pt modelId="{0EA1A14E-95F6-4F04-96E6-9BC51C6277B9}" type="pres">
      <dgm:prSet presAssocID="{271980CA-AD9B-4924-BE5A-5B1DA286C956}" presName="thickLine" presStyleLbl="alignNode1" presStyleIdx="0" presStyleCnt="1"/>
      <dgm:spPr/>
    </dgm:pt>
    <dgm:pt modelId="{A7B43CA1-8BD6-4428-8680-BFDF07F3B540}" type="pres">
      <dgm:prSet presAssocID="{271980CA-AD9B-4924-BE5A-5B1DA286C956}" presName="horz1" presStyleCnt="0"/>
      <dgm:spPr/>
    </dgm:pt>
    <dgm:pt modelId="{AF9EC2A1-C30A-4419-B637-EA02191EFC87}" type="pres">
      <dgm:prSet presAssocID="{271980CA-AD9B-4924-BE5A-5B1DA286C956}" presName="tx1" presStyleLbl="revTx" presStyleIdx="0" presStyleCnt="3" custScaleX="327538"/>
      <dgm:spPr/>
      <dgm:t>
        <a:bodyPr/>
        <a:lstStyle/>
        <a:p>
          <a:endParaRPr lang="zh-TW" altLang="en-US"/>
        </a:p>
      </dgm:t>
    </dgm:pt>
    <dgm:pt modelId="{FBCD7485-AE16-4979-8D53-50EBF932CB7E}" type="pres">
      <dgm:prSet presAssocID="{271980CA-AD9B-4924-BE5A-5B1DA286C956}" presName="vert1" presStyleCnt="0"/>
      <dgm:spPr/>
    </dgm:pt>
    <dgm:pt modelId="{7BE226FD-8F9F-4465-948C-EB7F04BC5BA3}" type="pres">
      <dgm:prSet presAssocID="{0EF09334-9CC5-4266-946B-FF5BE72C6BA5}" presName="vertSpace2a" presStyleCnt="0"/>
      <dgm:spPr/>
    </dgm:pt>
    <dgm:pt modelId="{D1BC558A-62D8-4DE1-ADA4-51F7B8992B26}" type="pres">
      <dgm:prSet presAssocID="{0EF09334-9CC5-4266-946B-FF5BE72C6BA5}" presName="horz2" presStyleCnt="0"/>
      <dgm:spPr/>
    </dgm:pt>
    <dgm:pt modelId="{BAB38F56-D789-48D2-8762-13CED99A0832}" type="pres">
      <dgm:prSet presAssocID="{0EF09334-9CC5-4266-946B-FF5BE72C6BA5}" presName="horzSpace2" presStyleCnt="0"/>
      <dgm:spPr/>
    </dgm:pt>
    <dgm:pt modelId="{DED69CC5-CA8A-47D3-ADC3-3F9D3789B083}" type="pres">
      <dgm:prSet presAssocID="{0EF09334-9CC5-4266-946B-FF5BE72C6BA5}" presName="tx2" presStyleLbl="revTx" presStyleIdx="1" presStyleCnt="3" custScaleX="198073" custLinFactNeighborX="20268" custLinFactNeighborY="-1644"/>
      <dgm:spPr/>
      <dgm:t>
        <a:bodyPr/>
        <a:lstStyle/>
        <a:p>
          <a:endParaRPr lang="zh-TW" altLang="en-US"/>
        </a:p>
      </dgm:t>
    </dgm:pt>
    <dgm:pt modelId="{5540A112-1021-44AF-9EDA-0361B02E07B3}" type="pres">
      <dgm:prSet presAssocID="{0EF09334-9CC5-4266-946B-FF5BE72C6BA5}" presName="vert2" presStyleCnt="0"/>
      <dgm:spPr/>
    </dgm:pt>
    <dgm:pt modelId="{7D55BEA1-9A36-4591-BC04-2B766FF42CA0}" type="pres">
      <dgm:prSet presAssocID="{6E1E57EA-9243-4C25-A860-B29964392E06}" presName="horz3" presStyleCnt="0"/>
      <dgm:spPr/>
    </dgm:pt>
    <dgm:pt modelId="{142ED558-741D-4D43-9F96-4120DDF7F107}" type="pres">
      <dgm:prSet presAssocID="{6E1E57EA-9243-4C25-A860-B29964392E06}" presName="horzSpace3" presStyleCnt="0"/>
      <dgm:spPr/>
    </dgm:pt>
    <dgm:pt modelId="{36FD6B6A-5621-4493-B868-52882C5CDF4B}" type="pres">
      <dgm:prSet presAssocID="{6E1E57EA-9243-4C25-A860-B29964392E06}" presName="tx3" presStyleLbl="revTx" presStyleIdx="2" presStyleCnt="3" custScaleX="572328" custScaleY="53465" custLinFactX="-67702" custLinFactNeighborX="-100000" custLinFactNeighborY="10751"/>
      <dgm:spPr/>
      <dgm:t>
        <a:bodyPr/>
        <a:lstStyle/>
        <a:p>
          <a:endParaRPr lang="zh-TW" altLang="en-US"/>
        </a:p>
      </dgm:t>
    </dgm:pt>
    <dgm:pt modelId="{27E6BD90-7D3D-4BF0-972C-096497D783A8}" type="pres">
      <dgm:prSet presAssocID="{6E1E57EA-9243-4C25-A860-B29964392E06}" presName="vert3" presStyleCnt="0"/>
      <dgm:spPr/>
    </dgm:pt>
    <dgm:pt modelId="{E30F0776-95D6-403C-934E-0EF16C36E73F}" type="pres">
      <dgm:prSet presAssocID="{0EF09334-9CC5-4266-946B-FF5BE72C6BA5}" presName="thinLine2b" presStyleLbl="callout" presStyleIdx="0" presStyleCnt="1" custLinFactY="-1095588" custLinFactNeighborX="22376" custLinFactNeighborY="-1100000"/>
      <dgm:spPr/>
    </dgm:pt>
    <dgm:pt modelId="{D8A956F1-124E-485C-A918-09F9EE86B2F9}" type="pres">
      <dgm:prSet presAssocID="{0EF09334-9CC5-4266-946B-FF5BE72C6BA5}" presName="vertSpace2b" presStyleCnt="0"/>
      <dgm:spPr/>
    </dgm:pt>
  </dgm:ptLst>
  <dgm:cxnLst>
    <dgm:cxn modelId="{24F3A3A4-D849-4863-BC82-62C50550E349}" srcId="{1EA934FF-F1E5-42AE-AF7C-3D10028C5FA6}" destId="{271980CA-AD9B-4924-BE5A-5B1DA286C956}" srcOrd="0" destOrd="0" parTransId="{15743CE2-A9F2-4E91-9C21-D4E70668D624}" sibTransId="{8634A002-DEBC-4BE8-B241-0B142412E8A3}"/>
    <dgm:cxn modelId="{F3A5ABAB-83F4-4A02-AF69-6A10CF99E59D}" srcId="{0EF09334-9CC5-4266-946B-FF5BE72C6BA5}" destId="{6E1E57EA-9243-4C25-A860-B29964392E06}" srcOrd="0" destOrd="0" parTransId="{B5612D77-5D88-4880-8336-D6EDF422D222}" sibTransId="{C751BCBB-062F-4CEB-BF3C-F69053B2B3EB}"/>
    <dgm:cxn modelId="{2D8049D9-B4B9-4AFF-9A55-478E70D19788}" type="presOf" srcId="{6E1E57EA-9243-4C25-A860-B29964392E06}" destId="{36FD6B6A-5621-4493-B868-52882C5CDF4B}" srcOrd="0" destOrd="0" presId="urn:microsoft.com/office/officeart/2008/layout/LinedList"/>
    <dgm:cxn modelId="{EC655B2A-5FAD-4B5A-B991-178AA3934B2D}" type="presOf" srcId="{1EA934FF-F1E5-42AE-AF7C-3D10028C5FA6}" destId="{F162B936-A5ED-480C-A88B-18C8451ABD8F}" srcOrd="0" destOrd="0" presId="urn:microsoft.com/office/officeart/2008/layout/LinedList"/>
    <dgm:cxn modelId="{2CDA8468-C1AD-4105-8420-7B684D33536C}" type="presOf" srcId="{0EF09334-9CC5-4266-946B-FF5BE72C6BA5}" destId="{DED69CC5-CA8A-47D3-ADC3-3F9D3789B083}" srcOrd="0" destOrd="0" presId="urn:microsoft.com/office/officeart/2008/layout/LinedList"/>
    <dgm:cxn modelId="{6E27C74C-871A-4091-B0EA-EB302BE7B0AB}" type="presOf" srcId="{271980CA-AD9B-4924-BE5A-5B1DA286C956}" destId="{AF9EC2A1-C30A-4419-B637-EA02191EFC87}" srcOrd="0" destOrd="0" presId="urn:microsoft.com/office/officeart/2008/layout/LinedList"/>
    <dgm:cxn modelId="{BD2DCAE4-8A30-4C8E-BB37-842CB74BD9CD}" srcId="{271980CA-AD9B-4924-BE5A-5B1DA286C956}" destId="{0EF09334-9CC5-4266-946B-FF5BE72C6BA5}" srcOrd="0" destOrd="0" parTransId="{B371B8CC-F6C3-404A-BBDB-F84E9CC4EE79}" sibTransId="{8C54E1F5-05C2-4587-81D2-AAA656A45B58}"/>
    <dgm:cxn modelId="{93CE7E32-75E2-4212-8F75-40F249FD2607}" type="presParOf" srcId="{F162B936-A5ED-480C-A88B-18C8451ABD8F}" destId="{0EA1A14E-95F6-4F04-96E6-9BC51C6277B9}" srcOrd="0" destOrd="0" presId="urn:microsoft.com/office/officeart/2008/layout/LinedList"/>
    <dgm:cxn modelId="{EF7B676E-A05F-407E-A33D-125587B1216C}" type="presParOf" srcId="{F162B936-A5ED-480C-A88B-18C8451ABD8F}" destId="{A7B43CA1-8BD6-4428-8680-BFDF07F3B540}" srcOrd="1" destOrd="0" presId="urn:microsoft.com/office/officeart/2008/layout/LinedList"/>
    <dgm:cxn modelId="{8481A5A2-C6D3-4AE0-B44D-13CFBF3C6DDB}" type="presParOf" srcId="{A7B43CA1-8BD6-4428-8680-BFDF07F3B540}" destId="{AF9EC2A1-C30A-4419-B637-EA02191EFC87}" srcOrd="0" destOrd="0" presId="urn:microsoft.com/office/officeart/2008/layout/LinedList"/>
    <dgm:cxn modelId="{3882D98A-A2D9-48EA-AF7C-A65428A04E6F}" type="presParOf" srcId="{A7B43CA1-8BD6-4428-8680-BFDF07F3B540}" destId="{FBCD7485-AE16-4979-8D53-50EBF932CB7E}" srcOrd="1" destOrd="0" presId="urn:microsoft.com/office/officeart/2008/layout/LinedList"/>
    <dgm:cxn modelId="{B373D899-8164-42B3-BE42-278674114B4C}" type="presParOf" srcId="{FBCD7485-AE16-4979-8D53-50EBF932CB7E}" destId="{7BE226FD-8F9F-4465-948C-EB7F04BC5BA3}" srcOrd="0" destOrd="0" presId="urn:microsoft.com/office/officeart/2008/layout/LinedList"/>
    <dgm:cxn modelId="{C86386C9-9B53-41F5-858C-10A8301DBB32}" type="presParOf" srcId="{FBCD7485-AE16-4979-8D53-50EBF932CB7E}" destId="{D1BC558A-62D8-4DE1-ADA4-51F7B8992B26}" srcOrd="1" destOrd="0" presId="urn:microsoft.com/office/officeart/2008/layout/LinedList"/>
    <dgm:cxn modelId="{93406669-E673-4E29-AFFF-185D238B89EC}" type="presParOf" srcId="{D1BC558A-62D8-4DE1-ADA4-51F7B8992B26}" destId="{BAB38F56-D789-48D2-8762-13CED99A0832}" srcOrd="0" destOrd="0" presId="urn:microsoft.com/office/officeart/2008/layout/LinedList"/>
    <dgm:cxn modelId="{A91A1ABF-D367-4DAA-BC7C-95A13DCF861D}" type="presParOf" srcId="{D1BC558A-62D8-4DE1-ADA4-51F7B8992B26}" destId="{DED69CC5-CA8A-47D3-ADC3-3F9D3789B083}" srcOrd="1" destOrd="0" presId="urn:microsoft.com/office/officeart/2008/layout/LinedList"/>
    <dgm:cxn modelId="{F23DB507-47FE-4CF8-8E34-D5C07338F1F6}" type="presParOf" srcId="{D1BC558A-62D8-4DE1-ADA4-51F7B8992B26}" destId="{5540A112-1021-44AF-9EDA-0361B02E07B3}" srcOrd="2" destOrd="0" presId="urn:microsoft.com/office/officeart/2008/layout/LinedList"/>
    <dgm:cxn modelId="{87ABBCD6-A753-4A1F-B228-F779B5837D8C}" type="presParOf" srcId="{5540A112-1021-44AF-9EDA-0361B02E07B3}" destId="{7D55BEA1-9A36-4591-BC04-2B766FF42CA0}" srcOrd="0" destOrd="0" presId="urn:microsoft.com/office/officeart/2008/layout/LinedList"/>
    <dgm:cxn modelId="{7FADF23E-85A2-448D-B712-90CC2362741A}" type="presParOf" srcId="{7D55BEA1-9A36-4591-BC04-2B766FF42CA0}" destId="{142ED558-741D-4D43-9F96-4120DDF7F107}" srcOrd="0" destOrd="0" presId="urn:microsoft.com/office/officeart/2008/layout/LinedList"/>
    <dgm:cxn modelId="{E14C5B3E-C0D4-4D08-AC6E-5E08298F8014}" type="presParOf" srcId="{7D55BEA1-9A36-4591-BC04-2B766FF42CA0}" destId="{36FD6B6A-5621-4493-B868-52882C5CDF4B}" srcOrd="1" destOrd="0" presId="urn:microsoft.com/office/officeart/2008/layout/LinedList"/>
    <dgm:cxn modelId="{838E8B0D-AF7C-4B88-8AF8-01C45EB5764E}" type="presParOf" srcId="{7D55BEA1-9A36-4591-BC04-2B766FF42CA0}" destId="{27E6BD90-7D3D-4BF0-972C-096497D783A8}" srcOrd="2" destOrd="0" presId="urn:microsoft.com/office/officeart/2008/layout/LinedList"/>
    <dgm:cxn modelId="{3B805E79-5151-433B-A10A-20FA4C2C9CBA}" type="presParOf" srcId="{FBCD7485-AE16-4979-8D53-50EBF932CB7E}" destId="{E30F0776-95D6-403C-934E-0EF16C36E73F}" srcOrd="2" destOrd="0" presId="urn:microsoft.com/office/officeart/2008/layout/LinedList"/>
    <dgm:cxn modelId="{1B6658AF-FFB0-431B-936C-B7477E298C13}" type="presParOf" srcId="{FBCD7485-AE16-4979-8D53-50EBF932CB7E}" destId="{D8A956F1-124E-485C-A918-09F9EE86B2F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934FF-F1E5-42AE-AF7C-3D10028C5FA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271980CA-AD9B-4924-BE5A-5B1DA286C956}">
      <dgm:prSet phldrT="[文字]" custT="1"/>
      <dgm:spPr/>
      <dgm:t>
        <a:bodyPr/>
        <a:lstStyle/>
        <a:p>
          <a:r>
            <a:rPr lang="en-US" altLang="zh-TW" sz="2800" b="1" dirty="0" smtClean="0"/>
            <a:t>4</a:t>
          </a:r>
          <a:r>
            <a:rPr lang="zh-TW" altLang="en-US" sz="2800" b="1" dirty="0" smtClean="0"/>
            <a:t>月</a:t>
          </a:r>
          <a:r>
            <a:rPr lang="en-US" altLang="zh-TW" sz="2800" b="1" dirty="0" smtClean="0"/>
            <a:t>26</a:t>
          </a:r>
          <a:r>
            <a:rPr lang="zh-TW" altLang="en-US" sz="2800" b="1" dirty="0" smtClean="0"/>
            <a:t>日</a:t>
          </a:r>
          <a:endParaRPr lang="zh-TW" altLang="en-US" sz="2800" b="1" dirty="0"/>
        </a:p>
      </dgm:t>
    </dgm:pt>
    <dgm:pt modelId="{15743CE2-A9F2-4E91-9C21-D4E70668D624}" type="parTrans" cxnId="{24F3A3A4-D849-4863-BC82-62C50550E349}">
      <dgm:prSet/>
      <dgm:spPr/>
      <dgm:t>
        <a:bodyPr/>
        <a:lstStyle/>
        <a:p>
          <a:endParaRPr lang="zh-TW" altLang="en-US"/>
        </a:p>
      </dgm:t>
    </dgm:pt>
    <dgm:pt modelId="{8634A002-DEBC-4BE8-B241-0B142412E8A3}" type="sibTrans" cxnId="{24F3A3A4-D849-4863-BC82-62C50550E349}">
      <dgm:prSet/>
      <dgm:spPr/>
      <dgm:t>
        <a:bodyPr/>
        <a:lstStyle/>
        <a:p>
          <a:endParaRPr lang="zh-TW" altLang="en-US"/>
        </a:p>
      </dgm:t>
    </dgm:pt>
    <dgm:pt modelId="{BF4C2476-1354-44CD-8C9B-F525051DEDC6}">
      <dgm:prSet phldrT="[文字]" custT="1"/>
      <dgm:spPr/>
      <dgm:t>
        <a:bodyPr/>
        <a:lstStyle/>
        <a:p>
          <a:r>
            <a:rPr lang="zh-TW" altLang="en-US" sz="3200" b="1" dirty="0" smtClean="0">
              <a:solidFill>
                <a:srgbClr val="0070C0"/>
              </a:solidFill>
              <a:latin typeface="標楷體" panose="03000509000000000000" pitchFamily="65" charset="-120"/>
              <a:ea typeface="標楷體" panose="03000509000000000000" pitchFamily="65" charset="-120"/>
            </a:rPr>
            <a:t>第二場</a:t>
          </a:r>
          <a:endParaRPr lang="zh-TW" altLang="en-US" sz="3200" b="1" dirty="0">
            <a:solidFill>
              <a:srgbClr val="0070C0"/>
            </a:solidFill>
            <a:latin typeface="標楷體" panose="03000509000000000000" pitchFamily="65" charset="-120"/>
            <a:ea typeface="標楷體" panose="03000509000000000000" pitchFamily="65" charset="-120"/>
          </a:endParaRPr>
        </a:p>
      </dgm:t>
    </dgm:pt>
    <dgm:pt modelId="{363DDC9F-E9A2-472D-8684-C9088C59FB89}" type="parTrans" cxnId="{6B20192B-E41B-436D-8859-75161990B233}">
      <dgm:prSet/>
      <dgm:spPr/>
      <dgm:t>
        <a:bodyPr/>
        <a:lstStyle/>
        <a:p>
          <a:endParaRPr lang="zh-TW" altLang="en-US"/>
        </a:p>
      </dgm:t>
    </dgm:pt>
    <dgm:pt modelId="{76DFD160-A069-4EE5-AE0C-617CE73A55DF}" type="sibTrans" cxnId="{6B20192B-E41B-436D-8859-75161990B233}">
      <dgm:prSet/>
      <dgm:spPr/>
      <dgm:t>
        <a:bodyPr/>
        <a:lstStyle/>
        <a:p>
          <a:endParaRPr lang="zh-TW" altLang="en-US"/>
        </a:p>
      </dgm:t>
    </dgm:pt>
    <dgm:pt modelId="{086A1160-94F5-46DA-82A8-BE3E6FA2FD9E}">
      <dgm:prSet phldrT="[文字]" custT="1"/>
      <dgm:spPr/>
      <dgm:t>
        <a:bodyPr/>
        <a:lstStyle/>
        <a:p>
          <a:r>
            <a:rPr lang="en-US" sz="2600" b="1" dirty="0" smtClean="0"/>
            <a:t>Prof. Tom Regan</a:t>
          </a:r>
          <a:endParaRPr lang="en-US" altLang="zh-TW" sz="2600" b="1" dirty="0" smtClean="0"/>
        </a:p>
        <a:p>
          <a:r>
            <a:rPr lang="zh-TW" altLang="en-US" sz="2400" b="1" dirty="0" smtClean="0"/>
            <a:t>   </a:t>
          </a:r>
          <a:r>
            <a:rPr lang="zh-TW" sz="2400" b="1" dirty="0" smtClean="0">
              <a:latin typeface="標楷體" panose="03000509000000000000" pitchFamily="65" charset="-120"/>
              <a:ea typeface="標楷體" panose="03000509000000000000" pitchFamily="65" charset="-120"/>
            </a:rPr>
            <a:t>「動物權」之哲學論述</a:t>
          </a:r>
          <a:r>
            <a:rPr lang="en-US" sz="2400" b="1" dirty="0" smtClean="0">
              <a:latin typeface="標楷體" panose="03000509000000000000" pitchFamily="65" charset="-120"/>
              <a:ea typeface="標楷體" panose="03000509000000000000" pitchFamily="65" charset="-120"/>
            </a:rPr>
            <a:t>——</a:t>
          </a:r>
          <a:r>
            <a:rPr lang="zh-TW" sz="2400" b="1" dirty="0" smtClean="0">
              <a:latin typeface="標楷體" panose="03000509000000000000" pitchFamily="65" charset="-120"/>
              <a:ea typeface="標楷體" panose="03000509000000000000" pitchFamily="65" charset="-120"/>
            </a:rPr>
            <a:t>什麼是</a:t>
          </a:r>
          <a:r>
            <a:rPr lang="zh-TW" altLang="en-US" sz="2400" b="1" dirty="0" smtClean="0">
              <a:latin typeface="標楷體" panose="03000509000000000000" pitchFamily="65" charset="-120"/>
              <a:ea typeface="標楷體" panose="03000509000000000000" pitchFamily="65" charset="-120"/>
            </a:rPr>
            <a:t> </a:t>
          </a:r>
          <a:r>
            <a:rPr lang="zh-TW" sz="2400" b="1" dirty="0" smtClean="0">
              <a:latin typeface="標楷體" panose="03000509000000000000" pitchFamily="65" charset="-120"/>
              <a:ea typeface="標楷體" panose="03000509000000000000" pitchFamily="65" charset="-120"/>
            </a:rPr>
            <a:t>動物權？動物權為何重要？</a:t>
          </a:r>
          <a:endParaRPr lang="zh-TW" altLang="en-US" sz="2400" dirty="0">
            <a:latin typeface="標楷體" panose="03000509000000000000" pitchFamily="65" charset="-120"/>
            <a:ea typeface="標楷體" panose="03000509000000000000" pitchFamily="65" charset="-120"/>
          </a:endParaRPr>
        </a:p>
      </dgm:t>
    </dgm:pt>
    <dgm:pt modelId="{2CCCDB5D-B8D1-44DA-A2F9-CC913D4E8098}" type="parTrans" cxnId="{3C8CDB6B-D893-40F1-B34D-C3D639972AE9}">
      <dgm:prSet/>
      <dgm:spPr/>
      <dgm:t>
        <a:bodyPr/>
        <a:lstStyle/>
        <a:p>
          <a:endParaRPr lang="zh-TW" altLang="en-US"/>
        </a:p>
      </dgm:t>
    </dgm:pt>
    <dgm:pt modelId="{169BD132-EC34-4062-94F9-657B0FEB4A7A}" type="sibTrans" cxnId="{3C8CDB6B-D893-40F1-B34D-C3D639972AE9}">
      <dgm:prSet/>
      <dgm:spPr/>
      <dgm:t>
        <a:bodyPr/>
        <a:lstStyle/>
        <a:p>
          <a:endParaRPr lang="zh-TW" altLang="en-US"/>
        </a:p>
      </dgm:t>
    </dgm:pt>
    <dgm:pt modelId="{F162B936-A5ED-480C-A88B-18C8451ABD8F}" type="pres">
      <dgm:prSet presAssocID="{1EA934FF-F1E5-42AE-AF7C-3D10028C5FA6}" presName="vert0" presStyleCnt="0">
        <dgm:presLayoutVars>
          <dgm:dir/>
          <dgm:animOne val="branch"/>
          <dgm:animLvl val="lvl"/>
        </dgm:presLayoutVars>
      </dgm:prSet>
      <dgm:spPr/>
      <dgm:t>
        <a:bodyPr/>
        <a:lstStyle/>
        <a:p>
          <a:endParaRPr lang="zh-TW" altLang="en-US"/>
        </a:p>
      </dgm:t>
    </dgm:pt>
    <dgm:pt modelId="{0EA1A14E-95F6-4F04-96E6-9BC51C6277B9}" type="pres">
      <dgm:prSet presAssocID="{271980CA-AD9B-4924-BE5A-5B1DA286C956}" presName="thickLine" presStyleLbl="alignNode1" presStyleIdx="0" presStyleCnt="1"/>
      <dgm:spPr/>
    </dgm:pt>
    <dgm:pt modelId="{A7B43CA1-8BD6-4428-8680-BFDF07F3B540}" type="pres">
      <dgm:prSet presAssocID="{271980CA-AD9B-4924-BE5A-5B1DA286C956}" presName="horz1" presStyleCnt="0"/>
      <dgm:spPr/>
    </dgm:pt>
    <dgm:pt modelId="{AF9EC2A1-C30A-4419-B637-EA02191EFC87}" type="pres">
      <dgm:prSet presAssocID="{271980CA-AD9B-4924-BE5A-5B1DA286C956}" presName="tx1" presStyleLbl="revTx" presStyleIdx="0" presStyleCnt="3" custScaleX="327538"/>
      <dgm:spPr/>
      <dgm:t>
        <a:bodyPr/>
        <a:lstStyle/>
        <a:p>
          <a:endParaRPr lang="zh-TW" altLang="en-US"/>
        </a:p>
      </dgm:t>
    </dgm:pt>
    <dgm:pt modelId="{FBCD7485-AE16-4979-8D53-50EBF932CB7E}" type="pres">
      <dgm:prSet presAssocID="{271980CA-AD9B-4924-BE5A-5B1DA286C956}" presName="vert1" presStyleCnt="0"/>
      <dgm:spPr/>
    </dgm:pt>
    <dgm:pt modelId="{F02F051D-BDF8-4A83-AA21-D0D0702742D6}" type="pres">
      <dgm:prSet presAssocID="{BF4C2476-1354-44CD-8C9B-F525051DEDC6}" presName="vertSpace2a" presStyleCnt="0"/>
      <dgm:spPr/>
    </dgm:pt>
    <dgm:pt modelId="{B8B868D5-5467-4736-9AC3-A92D41D1D56F}" type="pres">
      <dgm:prSet presAssocID="{BF4C2476-1354-44CD-8C9B-F525051DEDC6}" presName="horz2" presStyleCnt="0"/>
      <dgm:spPr/>
    </dgm:pt>
    <dgm:pt modelId="{2AE5E3E4-8E45-4352-9AAE-35F53D3191AF}" type="pres">
      <dgm:prSet presAssocID="{BF4C2476-1354-44CD-8C9B-F525051DEDC6}" presName="horzSpace2" presStyleCnt="0"/>
      <dgm:spPr/>
    </dgm:pt>
    <dgm:pt modelId="{6D1D0B01-55A9-4037-B777-7540A5810B6F}" type="pres">
      <dgm:prSet presAssocID="{BF4C2476-1354-44CD-8C9B-F525051DEDC6}" presName="tx2" presStyleLbl="revTx" presStyleIdx="1" presStyleCnt="3" custScaleX="173353" custLinFactNeighborX="21804" custLinFactNeighborY="-17818"/>
      <dgm:spPr/>
      <dgm:t>
        <a:bodyPr/>
        <a:lstStyle/>
        <a:p>
          <a:endParaRPr lang="zh-TW" altLang="en-US"/>
        </a:p>
      </dgm:t>
    </dgm:pt>
    <dgm:pt modelId="{E6D9C197-DABE-4F75-AFD6-3CBC04AAAD52}" type="pres">
      <dgm:prSet presAssocID="{BF4C2476-1354-44CD-8C9B-F525051DEDC6}" presName="vert2" presStyleCnt="0"/>
      <dgm:spPr/>
    </dgm:pt>
    <dgm:pt modelId="{E99D1BE3-47D0-4548-98B7-03381BAE9EC0}" type="pres">
      <dgm:prSet presAssocID="{086A1160-94F5-46DA-82A8-BE3E6FA2FD9E}" presName="horz3" presStyleCnt="0"/>
      <dgm:spPr/>
    </dgm:pt>
    <dgm:pt modelId="{13CFFF94-B1E5-46E2-90CD-4536B0D920C2}" type="pres">
      <dgm:prSet presAssocID="{086A1160-94F5-46DA-82A8-BE3E6FA2FD9E}" presName="horzSpace3" presStyleCnt="0"/>
      <dgm:spPr/>
    </dgm:pt>
    <dgm:pt modelId="{D90AFACE-C589-473D-9C41-3FCCAA79CE8E}" type="pres">
      <dgm:prSet presAssocID="{086A1160-94F5-46DA-82A8-BE3E6FA2FD9E}" presName="tx3" presStyleLbl="revTx" presStyleIdx="2" presStyleCnt="3" custScaleX="573636" custScaleY="51763" custLinFactX="-15955" custLinFactNeighborX="-100000" custLinFactNeighborY="9175"/>
      <dgm:spPr/>
      <dgm:t>
        <a:bodyPr/>
        <a:lstStyle/>
        <a:p>
          <a:endParaRPr lang="zh-TW" altLang="en-US"/>
        </a:p>
      </dgm:t>
    </dgm:pt>
    <dgm:pt modelId="{46C5E0B1-D105-44A5-A67E-3071013CBC66}" type="pres">
      <dgm:prSet presAssocID="{086A1160-94F5-46DA-82A8-BE3E6FA2FD9E}" presName="vert3" presStyleCnt="0"/>
      <dgm:spPr/>
    </dgm:pt>
    <dgm:pt modelId="{2DFDD875-EEC1-46E9-B8A7-02939A30501F}" type="pres">
      <dgm:prSet presAssocID="{BF4C2476-1354-44CD-8C9B-F525051DEDC6}" presName="thinLine2b" presStyleLbl="callout" presStyleIdx="0" presStyleCnt="1" custLinFactY="-1300000" custLinFactNeighborX="26386" custLinFactNeighborY="-1398794"/>
      <dgm:spPr/>
    </dgm:pt>
    <dgm:pt modelId="{C8B1E045-AD1C-406A-908F-F0D74E387F89}" type="pres">
      <dgm:prSet presAssocID="{BF4C2476-1354-44CD-8C9B-F525051DEDC6}" presName="vertSpace2b" presStyleCnt="0"/>
      <dgm:spPr/>
    </dgm:pt>
  </dgm:ptLst>
  <dgm:cxnLst>
    <dgm:cxn modelId="{24F3A3A4-D849-4863-BC82-62C50550E349}" srcId="{1EA934FF-F1E5-42AE-AF7C-3D10028C5FA6}" destId="{271980CA-AD9B-4924-BE5A-5B1DA286C956}" srcOrd="0" destOrd="0" parTransId="{15743CE2-A9F2-4E91-9C21-D4E70668D624}" sibTransId="{8634A002-DEBC-4BE8-B241-0B142412E8A3}"/>
    <dgm:cxn modelId="{B43907C8-30F9-4DB4-918C-D3E89004D43E}" type="presOf" srcId="{1EA934FF-F1E5-42AE-AF7C-3D10028C5FA6}" destId="{F162B936-A5ED-480C-A88B-18C8451ABD8F}" srcOrd="0" destOrd="0" presId="urn:microsoft.com/office/officeart/2008/layout/LinedList"/>
    <dgm:cxn modelId="{3C8CDB6B-D893-40F1-B34D-C3D639972AE9}" srcId="{BF4C2476-1354-44CD-8C9B-F525051DEDC6}" destId="{086A1160-94F5-46DA-82A8-BE3E6FA2FD9E}" srcOrd="0" destOrd="0" parTransId="{2CCCDB5D-B8D1-44DA-A2F9-CC913D4E8098}" sibTransId="{169BD132-EC34-4062-94F9-657B0FEB4A7A}"/>
    <dgm:cxn modelId="{34208DC4-EE3D-4231-B9A2-6277E54169EE}" type="presOf" srcId="{BF4C2476-1354-44CD-8C9B-F525051DEDC6}" destId="{6D1D0B01-55A9-4037-B777-7540A5810B6F}" srcOrd="0" destOrd="0" presId="urn:microsoft.com/office/officeart/2008/layout/LinedList"/>
    <dgm:cxn modelId="{679BBD5C-66CC-4FCB-84FC-599497C6095E}" type="presOf" srcId="{086A1160-94F5-46DA-82A8-BE3E6FA2FD9E}" destId="{D90AFACE-C589-473D-9C41-3FCCAA79CE8E}" srcOrd="0" destOrd="0" presId="urn:microsoft.com/office/officeart/2008/layout/LinedList"/>
    <dgm:cxn modelId="{49F7912B-FF19-4360-85D0-D592371EB3AF}" type="presOf" srcId="{271980CA-AD9B-4924-BE5A-5B1DA286C956}" destId="{AF9EC2A1-C30A-4419-B637-EA02191EFC87}" srcOrd="0" destOrd="0" presId="urn:microsoft.com/office/officeart/2008/layout/LinedList"/>
    <dgm:cxn modelId="{6B20192B-E41B-436D-8859-75161990B233}" srcId="{271980CA-AD9B-4924-BE5A-5B1DA286C956}" destId="{BF4C2476-1354-44CD-8C9B-F525051DEDC6}" srcOrd="0" destOrd="0" parTransId="{363DDC9F-E9A2-472D-8684-C9088C59FB89}" sibTransId="{76DFD160-A069-4EE5-AE0C-617CE73A55DF}"/>
    <dgm:cxn modelId="{2DFAA379-3727-4596-BAF4-9F012CE3C2DD}" type="presParOf" srcId="{F162B936-A5ED-480C-A88B-18C8451ABD8F}" destId="{0EA1A14E-95F6-4F04-96E6-9BC51C6277B9}" srcOrd="0" destOrd="0" presId="urn:microsoft.com/office/officeart/2008/layout/LinedList"/>
    <dgm:cxn modelId="{703B270A-2694-4463-8129-A9E432DFDF6B}" type="presParOf" srcId="{F162B936-A5ED-480C-A88B-18C8451ABD8F}" destId="{A7B43CA1-8BD6-4428-8680-BFDF07F3B540}" srcOrd="1" destOrd="0" presId="urn:microsoft.com/office/officeart/2008/layout/LinedList"/>
    <dgm:cxn modelId="{E7EB7AA1-E081-4FDC-94D7-3260415A5CE0}" type="presParOf" srcId="{A7B43CA1-8BD6-4428-8680-BFDF07F3B540}" destId="{AF9EC2A1-C30A-4419-B637-EA02191EFC87}" srcOrd="0" destOrd="0" presId="urn:microsoft.com/office/officeart/2008/layout/LinedList"/>
    <dgm:cxn modelId="{A15F53E1-9FC0-4FAD-BA76-36193DE5AD53}" type="presParOf" srcId="{A7B43CA1-8BD6-4428-8680-BFDF07F3B540}" destId="{FBCD7485-AE16-4979-8D53-50EBF932CB7E}" srcOrd="1" destOrd="0" presId="urn:microsoft.com/office/officeart/2008/layout/LinedList"/>
    <dgm:cxn modelId="{F5686C5C-EDD7-4C4A-BB5A-05D88F2F583C}" type="presParOf" srcId="{FBCD7485-AE16-4979-8D53-50EBF932CB7E}" destId="{F02F051D-BDF8-4A83-AA21-D0D0702742D6}" srcOrd="0" destOrd="0" presId="urn:microsoft.com/office/officeart/2008/layout/LinedList"/>
    <dgm:cxn modelId="{C5AF52D7-244A-42CD-A089-13A74D3FAB09}" type="presParOf" srcId="{FBCD7485-AE16-4979-8D53-50EBF932CB7E}" destId="{B8B868D5-5467-4736-9AC3-A92D41D1D56F}" srcOrd="1" destOrd="0" presId="urn:microsoft.com/office/officeart/2008/layout/LinedList"/>
    <dgm:cxn modelId="{4A628A35-550C-491B-80AF-8A5A4A585E52}" type="presParOf" srcId="{B8B868D5-5467-4736-9AC3-A92D41D1D56F}" destId="{2AE5E3E4-8E45-4352-9AAE-35F53D3191AF}" srcOrd="0" destOrd="0" presId="urn:microsoft.com/office/officeart/2008/layout/LinedList"/>
    <dgm:cxn modelId="{A3D45046-0661-410D-9C5B-7DA6331B8BD9}" type="presParOf" srcId="{B8B868D5-5467-4736-9AC3-A92D41D1D56F}" destId="{6D1D0B01-55A9-4037-B777-7540A5810B6F}" srcOrd="1" destOrd="0" presId="urn:microsoft.com/office/officeart/2008/layout/LinedList"/>
    <dgm:cxn modelId="{F87438E2-E921-4E39-AD2C-B1ECC9BC7604}" type="presParOf" srcId="{B8B868D5-5467-4736-9AC3-A92D41D1D56F}" destId="{E6D9C197-DABE-4F75-AFD6-3CBC04AAAD52}" srcOrd="2" destOrd="0" presId="urn:microsoft.com/office/officeart/2008/layout/LinedList"/>
    <dgm:cxn modelId="{67BFA482-E8AF-4F09-8395-5DA5BF2AB486}" type="presParOf" srcId="{E6D9C197-DABE-4F75-AFD6-3CBC04AAAD52}" destId="{E99D1BE3-47D0-4548-98B7-03381BAE9EC0}" srcOrd="0" destOrd="0" presId="urn:microsoft.com/office/officeart/2008/layout/LinedList"/>
    <dgm:cxn modelId="{DFD2B40C-F250-40E1-8A98-B084FCE05847}" type="presParOf" srcId="{E99D1BE3-47D0-4548-98B7-03381BAE9EC0}" destId="{13CFFF94-B1E5-46E2-90CD-4536B0D920C2}" srcOrd="0" destOrd="0" presId="urn:microsoft.com/office/officeart/2008/layout/LinedList"/>
    <dgm:cxn modelId="{A5E6FA51-0C68-45E6-A8F2-A39379CBF72C}" type="presParOf" srcId="{E99D1BE3-47D0-4548-98B7-03381BAE9EC0}" destId="{D90AFACE-C589-473D-9C41-3FCCAA79CE8E}" srcOrd="1" destOrd="0" presId="urn:microsoft.com/office/officeart/2008/layout/LinedList"/>
    <dgm:cxn modelId="{7172E7BC-03BF-47F9-A58D-369E3919E2A9}" type="presParOf" srcId="{E99D1BE3-47D0-4548-98B7-03381BAE9EC0}" destId="{46C5E0B1-D105-44A5-A67E-3071013CBC66}" srcOrd="2" destOrd="0" presId="urn:microsoft.com/office/officeart/2008/layout/LinedList"/>
    <dgm:cxn modelId="{363041CD-2C5F-4556-909B-275888446174}" type="presParOf" srcId="{FBCD7485-AE16-4979-8D53-50EBF932CB7E}" destId="{2DFDD875-EEC1-46E9-B8A7-02939A30501F}" srcOrd="2" destOrd="0" presId="urn:microsoft.com/office/officeart/2008/layout/LinedList"/>
    <dgm:cxn modelId="{19065E09-5312-468F-8810-36DB31B5ED48}" type="presParOf" srcId="{FBCD7485-AE16-4979-8D53-50EBF932CB7E}" destId="{C8B1E045-AD1C-406A-908F-F0D74E387F8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A934FF-F1E5-42AE-AF7C-3D10028C5FA6}"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zh-TW" altLang="en-US"/>
        </a:p>
      </dgm:t>
    </dgm:pt>
    <dgm:pt modelId="{271980CA-AD9B-4924-BE5A-5B1DA286C956}">
      <dgm:prSet phldrT="[文字]" custT="1"/>
      <dgm:spPr/>
      <dgm:t>
        <a:bodyPr/>
        <a:lstStyle/>
        <a:p>
          <a:r>
            <a:rPr lang="en-US" altLang="zh-TW" sz="2800" b="1" dirty="0" smtClean="0"/>
            <a:t>4</a:t>
          </a:r>
          <a:r>
            <a:rPr lang="zh-TW" altLang="en-US" sz="2800" b="1" dirty="0" smtClean="0"/>
            <a:t>月</a:t>
          </a:r>
          <a:r>
            <a:rPr lang="en-US" altLang="zh-TW" sz="2800" b="1" dirty="0" smtClean="0"/>
            <a:t>27</a:t>
          </a:r>
          <a:r>
            <a:rPr lang="zh-TW" altLang="en-US" sz="2800" b="1" dirty="0" smtClean="0"/>
            <a:t>日</a:t>
          </a:r>
          <a:endParaRPr lang="zh-TW" altLang="en-US" sz="2800" b="1" dirty="0"/>
        </a:p>
      </dgm:t>
    </dgm:pt>
    <dgm:pt modelId="{15743CE2-A9F2-4E91-9C21-D4E70668D624}" type="parTrans" cxnId="{24F3A3A4-D849-4863-BC82-62C50550E349}">
      <dgm:prSet/>
      <dgm:spPr/>
      <dgm:t>
        <a:bodyPr/>
        <a:lstStyle/>
        <a:p>
          <a:endParaRPr lang="zh-TW" altLang="en-US"/>
        </a:p>
      </dgm:t>
    </dgm:pt>
    <dgm:pt modelId="{8634A002-DEBC-4BE8-B241-0B142412E8A3}" type="sibTrans" cxnId="{24F3A3A4-D849-4863-BC82-62C50550E349}">
      <dgm:prSet/>
      <dgm:spPr/>
      <dgm:t>
        <a:bodyPr/>
        <a:lstStyle/>
        <a:p>
          <a:endParaRPr lang="zh-TW" altLang="en-US"/>
        </a:p>
      </dgm:t>
    </dgm:pt>
    <dgm:pt modelId="{0EF09334-9CC5-4266-946B-FF5BE72C6BA5}">
      <dgm:prSet phldrT="[文字]" custT="1"/>
      <dgm:spPr/>
      <dgm:t>
        <a:bodyPr/>
        <a:lstStyle/>
        <a:p>
          <a:r>
            <a:rPr lang="zh-TW" altLang="en-US" sz="3200" b="1" dirty="0" smtClean="0">
              <a:solidFill>
                <a:srgbClr val="0070C0"/>
              </a:solidFill>
              <a:latin typeface="標楷體" panose="03000509000000000000" pitchFamily="65" charset="-120"/>
              <a:ea typeface="標楷體" panose="03000509000000000000" pitchFamily="65" charset="-120"/>
            </a:rPr>
            <a:t>第三場</a:t>
          </a:r>
          <a:endParaRPr lang="zh-TW" altLang="en-US" sz="3200" b="1" dirty="0">
            <a:solidFill>
              <a:srgbClr val="0070C0"/>
            </a:solidFill>
            <a:latin typeface="標楷體" panose="03000509000000000000" pitchFamily="65" charset="-120"/>
            <a:ea typeface="標楷體" panose="03000509000000000000" pitchFamily="65" charset="-120"/>
          </a:endParaRPr>
        </a:p>
      </dgm:t>
    </dgm:pt>
    <dgm:pt modelId="{B371B8CC-F6C3-404A-BBDB-F84E9CC4EE79}" type="parTrans" cxnId="{BD2DCAE4-8A30-4C8E-BB37-842CB74BD9CD}">
      <dgm:prSet/>
      <dgm:spPr/>
      <dgm:t>
        <a:bodyPr/>
        <a:lstStyle/>
        <a:p>
          <a:endParaRPr lang="zh-TW" altLang="en-US"/>
        </a:p>
      </dgm:t>
    </dgm:pt>
    <dgm:pt modelId="{8C54E1F5-05C2-4587-81D2-AAA656A45B58}" type="sibTrans" cxnId="{BD2DCAE4-8A30-4C8E-BB37-842CB74BD9CD}">
      <dgm:prSet/>
      <dgm:spPr/>
      <dgm:t>
        <a:bodyPr/>
        <a:lstStyle/>
        <a:p>
          <a:endParaRPr lang="zh-TW" altLang="en-US"/>
        </a:p>
      </dgm:t>
    </dgm:pt>
    <dgm:pt modelId="{6E1E57EA-9243-4C25-A860-B29964392E06}">
      <dgm:prSet phldrT="[文字]" custT="1"/>
      <dgm:spPr/>
      <dgm:t>
        <a:bodyPr/>
        <a:lstStyle/>
        <a:p>
          <a:r>
            <a:rPr lang="en-US" sz="2600" b="1" dirty="0" smtClean="0"/>
            <a:t>Mr. </a:t>
          </a:r>
          <a:r>
            <a:rPr lang="en-US" sz="2600" b="1" dirty="0" err="1" smtClean="0"/>
            <a:t>Sulak</a:t>
          </a:r>
          <a:r>
            <a:rPr lang="en-US" sz="2600" b="1" dirty="0" smtClean="0"/>
            <a:t> </a:t>
          </a:r>
          <a:r>
            <a:rPr lang="en-US" sz="2600" b="1" dirty="0" err="1" smtClean="0"/>
            <a:t>Sivaraksa</a:t>
          </a:r>
          <a:endParaRPr lang="en-US" altLang="zh-TW" sz="2600" b="1" dirty="0" smtClean="0"/>
        </a:p>
        <a:p>
          <a:r>
            <a:rPr lang="en-US" altLang="zh-TW" sz="2800" b="1" dirty="0" smtClean="0">
              <a:latin typeface="標楷體" panose="03000509000000000000" pitchFamily="65" charset="-120"/>
              <a:ea typeface="標楷體" panose="03000509000000000000" pitchFamily="65" charset="-120"/>
            </a:rPr>
            <a:t>  </a:t>
          </a:r>
          <a:r>
            <a:rPr lang="zh-TW" sz="2800" b="1" dirty="0" smtClean="0">
              <a:latin typeface="標楷體" panose="03000509000000000000" pitchFamily="65" charset="-120"/>
              <a:ea typeface="標楷體" panose="03000509000000000000" pitchFamily="65" charset="-120"/>
            </a:rPr>
            <a:t>「泰國佛教與環保運動」</a:t>
          </a:r>
        </a:p>
      </dgm:t>
    </dgm:pt>
    <dgm:pt modelId="{B5612D77-5D88-4880-8336-D6EDF422D222}" type="parTrans" cxnId="{F3A5ABAB-83F4-4A02-AF69-6A10CF99E59D}">
      <dgm:prSet/>
      <dgm:spPr/>
      <dgm:t>
        <a:bodyPr/>
        <a:lstStyle/>
        <a:p>
          <a:endParaRPr lang="zh-TW" altLang="en-US"/>
        </a:p>
      </dgm:t>
    </dgm:pt>
    <dgm:pt modelId="{C751BCBB-062F-4CEB-BF3C-F69053B2B3EB}" type="sibTrans" cxnId="{F3A5ABAB-83F4-4A02-AF69-6A10CF99E59D}">
      <dgm:prSet/>
      <dgm:spPr/>
      <dgm:t>
        <a:bodyPr/>
        <a:lstStyle/>
        <a:p>
          <a:endParaRPr lang="zh-TW" altLang="en-US"/>
        </a:p>
      </dgm:t>
    </dgm:pt>
    <dgm:pt modelId="{F162B936-A5ED-480C-A88B-18C8451ABD8F}" type="pres">
      <dgm:prSet presAssocID="{1EA934FF-F1E5-42AE-AF7C-3D10028C5FA6}" presName="vert0" presStyleCnt="0">
        <dgm:presLayoutVars>
          <dgm:dir/>
          <dgm:animOne val="branch"/>
          <dgm:animLvl val="lvl"/>
        </dgm:presLayoutVars>
      </dgm:prSet>
      <dgm:spPr/>
      <dgm:t>
        <a:bodyPr/>
        <a:lstStyle/>
        <a:p>
          <a:endParaRPr lang="zh-TW" altLang="en-US"/>
        </a:p>
      </dgm:t>
    </dgm:pt>
    <dgm:pt modelId="{0EA1A14E-95F6-4F04-96E6-9BC51C6277B9}" type="pres">
      <dgm:prSet presAssocID="{271980CA-AD9B-4924-BE5A-5B1DA286C956}" presName="thickLine" presStyleLbl="alignNode1" presStyleIdx="0" presStyleCnt="1"/>
      <dgm:spPr/>
    </dgm:pt>
    <dgm:pt modelId="{A7B43CA1-8BD6-4428-8680-BFDF07F3B540}" type="pres">
      <dgm:prSet presAssocID="{271980CA-AD9B-4924-BE5A-5B1DA286C956}" presName="horz1" presStyleCnt="0"/>
      <dgm:spPr/>
    </dgm:pt>
    <dgm:pt modelId="{AF9EC2A1-C30A-4419-B637-EA02191EFC87}" type="pres">
      <dgm:prSet presAssocID="{271980CA-AD9B-4924-BE5A-5B1DA286C956}" presName="tx1" presStyleLbl="revTx" presStyleIdx="0" presStyleCnt="3" custScaleX="327538" custScaleY="22857" custLinFactNeighborX="1071" custLinFactNeighborY="4261"/>
      <dgm:spPr/>
      <dgm:t>
        <a:bodyPr/>
        <a:lstStyle/>
        <a:p>
          <a:endParaRPr lang="zh-TW" altLang="en-US"/>
        </a:p>
      </dgm:t>
    </dgm:pt>
    <dgm:pt modelId="{FBCD7485-AE16-4979-8D53-50EBF932CB7E}" type="pres">
      <dgm:prSet presAssocID="{271980CA-AD9B-4924-BE5A-5B1DA286C956}" presName="vert1" presStyleCnt="0"/>
      <dgm:spPr/>
    </dgm:pt>
    <dgm:pt modelId="{7BE226FD-8F9F-4465-948C-EB7F04BC5BA3}" type="pres">
      <dgm:prSet presAssocID="{0EF09334-9CC5-4266-946B-FF5BE72C6BA5}" presName="vertSpace2a" presStyleCnt="0"/>
      <dgm:spPr/>
    </dgm:pt>
    <dgm:pt modelId="{D1BC558A-62D8-4DE1-ADA4-51F7B8992B26}" type="pres">
      <dgm:prSet presAssocID="{0EF09334-9CC5-4266-946B-FF5BE72C6BA5}" presName="horz2" presStyleCnt="0"/>
      <dgm:spPr/>
    </dgm:pt>
    <dgm:pt modelId="{BAB38F56-D789-48D2-8762-13CED99A0832}" type="pres">
      <dgm:prSet presAssocID="{0EF09334-9CC5-4266-946B-FF5BE72C6BA5}" presName="horzSpace2" presStyleCnt="0"/>
      <dgm:spPr/>
    </dgm:pt>
    <dgm:pt modelId="{DED69CC5-CA8A-47D3-ADC3-3F9D3789B083}" type="pres">
      <dgm:prSet presAssocID="{0EF09334-9CC5-4266-946B-FF5BE72C6BA5}" presName="tx2" presStyleLbl="revTx" presStyleIdx="1" presStyleCnt="3" custScaleX="198073" custLinFactNeighborX="3055" custLinFactNeighborY="-5135"/>
      <dgm:spPr/>
      <dgm:t>
        <a:bodyPr/>
        <a:lstStyle/>
        <a:p>
          <a:endParaRPr lang="zh-TW" altLang="en-US"/>
        </a:p>
      </dgm:t>
    </dgm:pt>
    <dgm:pt modelId="{5540A112-1021-44AF-9EDA-0361B02E07B3}" type="pres">
      <dgm:prSet presAssocID="{0EF09334-9CC5-4266-946B-FF5BE72C6BA5}" presName="vert2" presStyleCnt="0"/>
      <dgm:spPr/>
    </dgm:pt>
    <dgm:pt modelId="{7D55BEA1-9A36-4591-BC04-2B766FF42CA0}" type="pres">
      <dgm:prSet presAssocID="{6E1E57EA-9243-4C25-A860-B29964392E06}" presName="horz3" presStyleCnt="0"/>
      <dgm:spPr/>
    </dgm:pt>
    <dgm:pt modelId="{142ED558-741D-4D43-9F96-4120DDF7F107}" type="pres">
      <dgm:prSet presAssocID="{6E1E57EA-9243-4C25-A860-B29964392E06}" presName="horzSpace3" presStyleCnt="0"/>
      <dgm:spPr/>
    </dgm:pt>
    <dgm:pt modelId="{36FD6B6A-5621-4493-B868-52882C5CDF4B}" type="pres">
      <dgm:prSet presAssocID="{6E1E57EA-9243-4C25-A860-B29964392E06}" presName="tx3" presStyleLbl="revTx" presStyleIdx="2" presStyleCnt="3" custScaleX="572328" custScaleY="53465" custLinFactX="-76034" custLinFactNeighborX="-100000" custLinFactNeighborY="10783"/>
      <dgm:spPr/>
      <dgm:t>
        <a:bodyPr/>
        <a:lstStyle/>
        <a:p>
          <a:endParaRPr lang="zh-TW" altLang="en-US"/>
        </a:p>
      </dgm:t>
    </dgm:pt>
    <dgm:pt modelId="{27E6BD90-7D3D-4BF0-972C-096497D783A8}" type="pres">
      <dgm:prSet presAssocID="{6E1E57EA-9243-4C25-A860-B29964392E06}" presName="vert3" presStyleCnt="0"/>
      <dgm:spPr/>
    </dgm:pt>
    <dgm:pt modelId="{E30F0776-95D6-403C-934E-0EF16C36E73F}" type="pres">
      <dgm:prSet presAssocID="{0EF09334-9CC5-4266-946B-FF5BE72C6BA5}" presName="thinLine2b" presStyleLbl="callout" presStyleIdx="0" presStyleCnt="1" custFlipVert="0" custSzY="45720" custScaleX="173643" custLinFactY="-1500000" custLinFactNeighborX="18366" custLinFactNeighborY="-1578128"/>
      <dgm:spPr/>
    </dgm:pt>
    <dgm:pt modelId="{D8A956F1-124E-485C-A918-09F9EE86B2F9}" type="pres">
      <dgm:prSet presAssocID="{0EF09334-9CC5-4266-946B-FF5BE72C6BA5}" presName="vertSpace2b" presStyleCnt="0"/>
      <dgm:spPr/>
    </dgm:pt>
  </dgm:ptLst>
  <dgm:cxnLst>
    <dgm:cxn modelId="{24F3A3A4-D849-4863-BC82-62C50550E349}" srcId="{1EA934FF-F1E5-42AE-AF7C-3D10028C5FA6}" destId="{271980CA-AD9B-4924-BE5A-5B1DA286C956}" srcOrd="0" destOrd="0" parTransId="{15743CE2-A9F2-4E91-9C21-D4E70668D624}" sibTransId="{8634A002-DEBC-4BE8-B241-0B142412E8A3}"/>
    <dgm:cxn modelId="{F3A5ABAB-83F4-4A02-AF69-6A10CF99E59D}" srcId="{0EF09334-9CC5-4266-946B-FF5BE72C6BA5}" destId="{6E1E57EA-9243-4C25-A860-B29964392E06}" srcOrd="0" destOrd="0" parTransId="{B5612D77-5D88-4880-8336-D6EDF422D222}" sibTransId="{C751BCBB-062F-4CEB-BF3C-F69053B2B3EB}"/>
    <dgm:cxn modelId="{EFE736F4-FD1A-4072-A308-9BDB6DAEB425}" type="presOf" srcId="{0EF09334-9CC5-4266-946B-FF5BE72C6BA5}" destId="{DED69CC5-CA8A-47D3-ADC3-3F9D3789B083}" srcOrd="0" destOrd="0" presId="urn:microsoft.com/office/officeart/2008/layout/LinedList"/>
    <dgm:cxn modelId="{9962F17C-2D7F-4E69-A5F4-7DA8099B2942}" type="presOf" srcId="{271980CA-AD9B-4924-BE5A-5B1DA286C956}" destId="{AF9EC2A1-C30A-4419-B637-EA02191EFC87}" srcOrd="0" destOrd="0" presId="urn:microsoft.com/office/officeart/2008/layout/LinedList"/>
    <dgm:cxn modelId="{FEA591DE-6ABF-4CDD-AE1B-A58FB9A063A0}" type="presOf" srcId="{1EA934FF-F1E5-42AE-AF7C-3D10028C5FA6}" destId="{F162B936-A5ED-480C-A88B-18C8451ABD8F}" srcOrd="0" destOrd="0" presId="urn:microsoft.com/office/officeart/2008/layout/LinedList"/>
    <dgm:cxn modelId="{9123B721-64F4-4835-B5BA-DDE404A87D07}" type="presOf" srcId="{6E1E57EA-9243-4C25-A860-B29964392E06}" destId="{36FD6B6A-5621-4493-B868-52882C5CDF4B}" srcOrd="0" destOrd="0" presId="urn:microsoft.com/office/officeart/2008/layout/LinedList"/>
    <dgm:cxn modelId="{BD2DCAE4-8A30-4C8E-BB37-842CB74BD9CD}" srcId="{271980CA-AD9B-4924-BE5A-5B1DA286C956}" destId="{0EF09334-9CC5-4266-946B-FF5BE72C6BA5}" srcOrd="0" destOrd="0" parTransId="{B371B8CC-F6C3-404A-BBDB-F84E9CC4EE79}" sibTransId="{8C54E1F5-05C2-4587-81D2-AAA656A45B58}"/>
    <dgm:cxn modelId="{FC53FA3B-8B68-46F0-93AC-C4C292C7C73F}" type="presParOf" srcId="{F162B936-A5ED-480C-A88B-18C8451ABD8F}" destId="{0EA1A14E-95F6-4F04-96E6-9BC51C6277B9}" srcOrd="0" destOrd="0" presId="urn:microsoft.com/office/officeart/2008/layout/LinedList"/>
    <dgm:cxn modelId="{F06285E4-E619-4280-B377-07EFFBD57E8F}" type="presParOf" srcId="{F162B936-A5ED-480C-A88B-18C8451ABD8F}" destId="{A7B43CA1-8BD6-4428-8680-BFDF07F3B540}" srcOrd="1" destOrd="0" presId="urn:microsoft.com/office/officeart/2008/layout/LinedList"/>
    <dgm:cxn modelId="{0DDFAE00-1F8F-4183-B0E1-D7EFA887E077}" type="presParOf" srcId="{A7B43CA1-8BD6-4428-8680-BFDF07F3B540}" destId="{AF9EC2A1-C30A-4419-B637-EA02191EFC87}" srcOrd="0" destOrd="0" presId="urn:microsoft.com/office/officeart/2008/layout/LinedList"/>
    <dgm:cxn modelId="{B53BCBE6-8448-42F2-8B97-1A051F735360}" type="presParOf" srcId="{A7B43CA1-8BD6-4428-8680-BFDF07F3B540}" destId="{FBCD7485-AE16-4979-8D53-50EBF932CB7E}" srcOrd="1" destOrd="0" presId="urn:microsoft.com/office/officeart/2008/layout/LinedList"/>
    <dgm:cxn modelId="{D032E3E7-F57A-41CD-8E12-598A5F62E0EC}" type="presParOf" srcId="{FBCD7485-AE16-4979-8D53-50EBF932CB7E}" destId="{7BE226FD-8F9F-4465-948C-EB7F04BC5BA3}" srcOrd="0" destOrd="0" presId="urn:microsoft.com/office/officeart/2008/layout/LinedList"/>
    <dgm:cxn modelId="{79900820-2E0E-4CFC-B70C-5FB57838B819}" type="presParOf" srcId="{FBCD7485-AE16-4979-8D53-50EBF932CB7E}" destId="{D1BC558A-62D8-4DE1-ADA4-51F7B8992B26}" srcOrd="1" destOrd="0" presId="urn:microsoft.com/office/officeart/2008/layout/LinedList"/>
    <dgm:cxn modelId="{224CD5A2-D709-4C4F-BEBB-781E371342CE}" type="presParOf" srcId="{D1BC558A-62D8-4DE1-ADA4-51F7B8992B26}" destId="{BAB38F56-D789-48D2-8762-13CED99A0832}" srcOrd="0" destOrd="0" presId="urn:microsoft.com/office/officeart/2008/layout/LinedList"/>
    <dgm:cxn modelId="{170D5D12-5037-4AF3-9E94-F941233483BE}" type="presParOf" srcId="{D1BC558A-62D8-4DE1-ADA4-51F7B8992B26}" destId="{DED69CC5-CA8A-47D3-ADC3-3F9D3789B083}" srcOrd="1" destOrd="0" presId="urn:microsoft.com/office/officeart/2008/layout/LinedList"/>
    <dgm:cxn modelId="{FD9B906A-7E45-49DA-AF3D-09CCBADDB293}" type="presParOf" srcId="{D1BC558A-62D8-4DE1-ADA4-51F7B8992B26}" destId="{5540A112-1021-44AF-9EDA-0361B02E07B3}" srcOrd="2" destOrd="0" presId="urn:microsoft.com/office/officeart/2008/layout/LinedList"/>
    <dgm:cxn modelId="{EB22E5BC-E7FA-43E2-8F00-5426239E6052}" type="presParOf" srcId="{5540A112-1021-44AF-9EDA-0361B02E07B3}" destId="{7D55BEA1-9A36-4591-BC04-2B766FF42CA0}" srcOrd="0" destOrd="0" presId="urn:microsoft.com/office/officeart/2008/layout/LinedList"/>
    <dgm:cxn modelId="{C088054F-1430-4DCB-BF20-AE2F8D2EAAD9}" type="presParOf" srcId="{7D55BEA1-9A36-4591-BC04-2B766FF42CA0}" destId="{142ED558-741D-4D43-9F96-4120DDF7F107}" srcOrd="0" destOrd="0" presId="urn:microsoft.com/office/officeart/2008/layout/LinedList"/>
    <dgm:cxn modelId="{DBC94C7F-2953-440F-8381-C0F3FEAEEBD0}" type="presParOf" srcId="{7D55BEA1-9A36-4591-BC04-2B766FF42CA0}" destId="{36FD6B6A-5621-4493-B868-52882C5CDF4B}" srcOrd="1" destOrd="0" presId="urn:microsoft.com/office/officeart/2008/layout/LinedList"/>
    <dgm:cxn modelId="{FC77C6EF-DFC7-44AF-9C18-3E07C00FAD3C}" type="presParOf" srcId="{7D55BEA1-9A36-4591-BC04-2B766FF42CA0}" destId="{27E6BD90-7D3D-4BF0-972C-096497D783A8}" srcOrd="2" destOrd="0" presId="urn:microsoft.com/office/officeart/2008/layout/LinedList"/>
    <dgm:cxn modelId="{72EB336A-A23F-4CEC-89B5-10B08A364FD5}" type="presParOf" srcId="{FBCD7485-AE16-4979-8D53-50EBF932CB7E}" destId="{E30F0776-95D6-403C-934E-0EF16C36E73F}" srcOrd="2" destOrd="0" presId="urn:microsoft.com/office/officeart/2008/layout/LinedList"/>
    <dgm:cxn modelId="{6B858A71-658E-478B-8480-41457BB5D0DD}" type="presParOf" srcId="{FBCD7485-AE16-4979-8D53-50EBF932CB7E}" destId="{D8A956F1-124E-485C-A918-09F9EE86B2F9}"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1A14E-95F6-4F04-96E6-9BC51C6277B9}">
      <dsp:nvSpPr>
        <dsp:cNvPr id="0" name=""/>
        <dsp:cNvSpPr/>
      </dsp:nvSpPr>
      <dsp:spPr>
        <a:xfrm>
          <a:off x="0" y="0"/>
          <a:ext cx="82089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EC2A1-C30A-4419-B637-EA02191EFC87}">
      <dsp:nvSpPr>
        <dsp:cNvPr id="0" name=""/>
        <dsp:cNvSpPr/>
      </dsp:nvSpPr>
      <dsp:spPr>
        <a:xfrm>
          <a:off x="0" y="0"/>
          <a:ext cx="1470399" cy="504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b="1" kern="1200" dirty="0" smtClean="0"/>
            <a:t>4</a:t>
          </a:r>
          <a:r>
            <a:rPr lang="zh-TW" altLang="en-US" sz="2800" b="1" kern="1200" dirty="0" smtClean="0"/>
            <a:t>月</a:t>
          </a:r>
          <a:r>
            <a:rPr lang="en-US" altLang="zh-TW" sz="2800" b="1" kern="1200" dirty="0" smtClean="0"/>
            <a:t>26</a:t>
          </a:r>
          <a:r>
            <a:rPr lang="zh-TW" altLang="en-US" sz="2800" b="1" kern="1200" dirty="0" smtClean="0"/>
            <a:t>日</a:t>
          </a:r>
          <a:endParaRPr lang="zh-TW" altLang="en-US" sz="2800" b="1" kern="1200" dirty="0"/>
        </a:p>
      </dsp:txBody>
      <dsp:txXfrm>
        <a:off x="0" y="0"/>
        <a:ext cx="1470399" cy="5040560"/>
      </dsp:txXfrm>
    </dsp:sp>
    <dsp:sp modelId="{DED69CC5-CA8A-47D3-ADC3-3F9D3789B083}">
      <dsp:nvSpPr>
        <dsp:cNvPr id="0" name=""/>
        <dsp:cNvSpPr/>
      </dsp:nvSpPr>
      <dsp:spPr>
        <a:xfrm>
          <a:off x="2513337" y="153632"/>
          <a:ext cx="1711708" cy="457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solidFill>
                <a:srgbClr val="0070C0"/>
              </a:solidFill>
              <a:latin typeface="標楷體" panose="03000509000000000000" pitchFamily="65" charset="-120"/>
              <a:ea typeface="標楷體" panose="03000509000000000000" pitchFamily="65" charset="-120"/>
            </a:rPr>
            <a:t>第一場</a:t>
          </a:r>
          <a:endParaRPr lang="zh-TW" altLang="en-US" sz="3200" b="1" kern="1200" dirty="0">
            <a:solidFill>
              <a:srgbClr val="0070C0"/>
            </a:solidFill>
            <a:latin typeface="標楷體" panose="03000509000000000000" pitchFamily="65" charset="-120"/>
            <a:ea typeface="標楷體" panose="03000509000000000000" pitchFamily="65" charset="-120"/>
          </a:endParaRPr>
        </a:p>
      </dsp:txBody>
      <dsp:txXfrm>
        <a:off x="2513337" y="153632"/>
        <a:ext cx="1711708" cy="4577852"/>
      </dsp:txXfrm>
    </dsp:sp>
    <dsp:sp modelId="{36FD6B6A-5621-4493-B868-52882C5CDF4B}">
      <dsp:nvSpPr>
        <dsp:cNvPr id="0" name=""/>
        <dsp:cNvSpPr/>
      </dsp:nvSpPr>
      <dsp:spPr>
        <a:xfrm>
          <a:off x="1800198" y="720096"/>
          <a:ext cx="4945946" cy="2442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t>Prof. Peter Singer</a:t>
          </a:r>
          <a:endParaRPr lang="en-US" altLang="zh-TW" sz="2600" b="1" kern="1200" dirty="0" smtClean="0"/>
        </a:p>
        <a:p>
          <a:pPr lvl="0" algn="l" defTabSz="1155700">
            <a:lnSpc>
              <a:spcPct val="90000"/>
            </a:lnSpc>
            <a:spcBef>
              <a:spcPct val="0"/>
            </a:spcBef>
            <a:spcAft>
              <a:spcPct val="35000"/>
            </a:spcAft>
          </a:pPr>
          <a:r>
            <a:rPr lang="zh-TW" altLang="en-US" sz="2400" b="1" kern="1200" dirty="0" smtClean="0"/>
            <a:t>       </a:t>
          </a:r>
          <a:r>
            <a:rPr lang="zh-TW" sz="2400" b="1" kern="1200" dirty="0" smtClean="0">
              <a:latin typeface="標楷體" panose="03000509000000000000" pitchFamily="65" charset="-120"/>
              <a:ea typeface="標楷體" panose="03000509000000000000" pitchFamily="65" charset="-120"/>
            </a:rPr>
            <a:t>動物解放：過去，現在與未來</a:t>
          </a:r>
          <a:endParaRPr lang="zh-TW" sz="2400" kern="1200" dirty="0" smtClean="0">
            <a:latin typeface="標楷體" panose="03000509000000000000" pitchFamily="65" charset="-120"/>
            <a:ea typeface="標楷體" panose="03000509000000000000" pitchFamily="65" charset="-120"/>
          </a:endParaRPr>
        </a:p>
      </dsp:txBody>
      <dsp:txXfrm>
        <a:off x="1800198" y="720096"/>
        <a:ext cx="4945946" cy="2442770"/>
      </dsp:txXfrm>
    </dsp:sp>
    <dsp:sp modelId="{E30F0776-95D6-403C-934E-0EF16C36E73F}">
      <dsp:nvSpPr>
        <dsp:cNvPr id="0" name=""/>
        <dsp:cNvSpPr/>
      </dsp:nvSpPr>
      <dsp:spPr>
        <a:xfrm>
          <a:off x="1872205" y="1894514"/>
          <a:ext cx="1795699"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1A14E-95F6-4F04-96E6-9BC51C6277B9}">
      <dsp:nvSpPr>
        <dsp:cNvPr id="0" name=""/>
        <dsp:cNvSpPr/>
      </dsp:nvSpPr>
      <dsp:spPr>
        <a:xfrm>
          <a:off x="0" y="0"/>
          <a:ext cx="82089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EC2A1-C30A-4419-B637-EA02191EFC87}">
      <dsp:nvSpPr>
        <dsp:cNvPr id="0" name=""/>
        <dsp:cNvSpPr/>
      </dsp:nvSpPr>
      <dsp:spPr>
        <a:xfrm>
          <a:off x="0" y="0"/>
          <a:ext cx="1509785" cy="504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b="1" kern="1200" dirty="0" smtClean="0"/>
            <a:t>4</a:t>
          </a:r>
          <a:r>
            <a:rPr lang="zh-TW" altLang="en-US" sz="2800" b="1" kern="1200" dirty="0" smtClean="0"/>
            <a:t>月</a:t>
          </a:r>
          <a:r>
            <a:rPr lang="en-US" altLang="zh-TW" sz="2800" b="1" kern="1200" dirty="0" smtClean="0"/>
            <a:t>26</a:t>
          </a:r>
          <a:r>
            <a:rPr lang="zh-TW" altLang="en-US" sz="2800" b="1" kern="1200" dirty="0" smtClean="0"/>
            <a:t>日</a:t>
          </a:r>
          <a:endParaRPr lang="zh-TW" altLang="en-US" sz="2800" b="1" kern="1200" dirty="0"/>
        </a:p>
      </dsp:txBody>
      <dsp:txXfrm>
        <a:off x="0" y="0"/>
        <a:ext cx="1509785" cy="5040560"/>
      </dsp:txXfrm>
    </dsp:sp>
    <dsp:sp modelId="{6D1D0B01-55A9-4037-B777-7540A5810B6F}">
      <dsp:nvSpPr>
        <dsp:cNvPr id="0" name=""/>
        <dsp:cNvSpPr/>
      </dsp:nvSpPr>
      <dsp:spPr>
        <a:xfrm>
          <a:off x="2661725" y="0"/>
          <a:ext cx="1538209" cy="45778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solidFill>
                <a:srgbClr val="0070C0"/>
              </a:solidFill>
              <a:latin typeface="標楷體" panose="03000509000000000000" pitchFamily="65" charset="-120"/>
              <a:ea typeface="標楷體" panose="03000509000000000000" pitchFamily="65" charset="-120"/>
            </a:rPr>
            <a:t>第二場</a:t>
          </a:r>
          <a:endParaRPr lang="zh-TW" altLang="en-US" sz="3200" b="1" kern="1200" dirty="0">
            <a:solidFill>
              <a:srgbClr val="0070C0"/>
            </a:solidFill>
            <a:latin typeface="標楷體" panose="03000509000000000000" pitchFamily="65" charset="-120"/>
            <a:ea typeface="標楷體" panose="03000509000000000000" pitchFamily="65" charset="-120"/>
          </a:endParaRPr>
        </a:p>
      </dsp:txBody>
      <dsp:txXfrm>
        <a:off x="2661725" y="0"/>
        <a:ext cx="1538209" cy="4577852"/>
      </dsp:txXfrm>
    </dsp:sp>
    <dsp:sp modelId="{D90AFACE-C589-473D-9C41-3FCCAA79CE8E}">
      <dsp:nvSpPr>
        <dsp:cNvPr id="0" name=""/>
        <dsp:cNvSpPr/>
      </dsp:nvSpPr>
      <dsp:spPr>
        <a:xfrm>
          <a:off x="2088236" y="648090"/>
          <a:ext cx="5090033" cy="2365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t>Prof. Tom Regan</a:t>
          </a:r>
          <a:endParaRPr lang="en-US" altLang="zh-TW" sz="2600" b="1" kern="1200" dirty="0" smtClean="0"/>
        </a:p>
        <a:p>
          <a:pPr lvl="0" algn="l" defTabSz="1155700">
            <a:lnSpc>
              <a:spcPct val="90000"/>
            </a:lnSpc>
            <a:spcBef>
              <a:spcPct val="0"/>
            </a:spcBef>
            <a:spcAft>
              <a:spcPct val="35000"/>
            </a:spcAft>
          </a:pPr>
          <a:r>
            <a:rPr lang="zh-TW" altLang="en-US" sz="2400" b="1" kern="1200" dirty="0" smtClean="0"/>
            <a:t>   </a:t>
          </a:r>
          <a:r>
            <a:rPr lang="zh-TW" sz="2400" b="1" kern="1200" dirty="0" smtClean="0">
              <a:latin typeface="標楷體" panose="03000509000000000000" pitchFamily="65" charset="-120"/>
              <a:ea typeface="標楷體" panose="03000509000000000000" pitchFamily="65" charset="-120"/>
            </a:rPr>
            <a:t>「動物權」之哲學論述</a:t>
          </a:r>
          <a:r>
            <a:rPr lang="en-US" sz="2400" b="1" kern="1200" dirty="0" smtClean="0">
              <a:latin typeface="標楷體" panose="03000509000000000000" pitchFamily="65" charset="-120"/>
              <a:ea typeface="標楷體" panose="03000509000000000000" pitchFamily="65" charset="-120"/>
            </a:rPr>
            <a:t>——</a:t>
          </a:r>
          <a:r>
            <a:rPr lang="zh-TW" sz="2400" b="1" kern="1200" dirty="0" smtClean="0">
              <a:latin typeface="標楷體" panose="03000509000000000000" pitchFamily="65" charset="-120"/>
              <a:ea typeface="標楷體" panose="03000509000000000000" pitchFamily="65" charset="-120"/>
            </a:rPr>
            <a:t>什麼是</a:t>
          </a:r>
          <a:r>
            <a:rPr lang="zh-TW" altLang="en-US" sz="2400" b="1" kern="1200" dirty="0" smtClean="0">
              <a:latin typeface="標楷體" panose="03000509000000000000" pitchFamily="65" charset="-120"/>
              <a:ea typeface="標楷體" panose="03000509000000000000" pitchFamily="65" charset="-120"/>
            </a:rPr>
            <a:t> </a:t>
          </a:r>
          <a:r>
            <a:rPr lang="zh-TW" sz="2400" b="1" kern="1200" dirty="0" smtClean="0">
              <a:latin typeface="標楷體" panose="03000509000000000000" pitchFamily="65" charset="-120"/>
              <a:ea typeface="標楷體" panose="03000509000000000000" pitchFamily="65" charset="-120"/>
            </a:rPr>
            <a:t>動物權？動物權為何重要？</a:t>
          </a:r>
          <a:endParaRPr lang="zh-TW" altLang="en-US" sz="2400" kern="1200" dirty="0">
            <a:latin typeface="標楷體" panose="03000509000000000000" pitchFamily="65" charset="-120"/>
            <a:ea typeface="標楷體" panose="03000509000000000000" pitchFamily="65" charset="-120"/>
          </a:endParaRPr>
        </a:p>
      </dsp:txBody>
      <dsp:txXfrm>
        <a:off x="2088236" y="648090"/>
        <a:ext cx="5090033" cy="2365007"/>
      </dsp:txXfrm>
    </dsp:sp>
    <dsp:sp modelId="{2DFDD875-EEC1-46E9-B8A7-02939A30501F}">
      <dsp:nvSpPr>
        <dsp:cNvPr id="0" name=""/>
        <dsp:cNvSpPr/>
      </dsp:nvSpPr>
      <dsp:spPr>
        <a:xfrm>
          <a:off x="1996289" y="1137008"/>
          <a:ext cx="1843798"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1A14E-95F6-4F04-96E6-9BC51C6277B9}">
      <dsp:nvSpPr>
        <dsp:cNvPr id="0" name=""/>
        <dsp:cNvSpPr/>
      </dsp:nvSpPr>
      <dsp:spPr>
        <a:xfrm>
          <a:off x="0" y="6132"/>
          <a:ext cx="8208912"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9EC2A1-C30A-4419-B637-EA02191EFC87}">
      <dsp:nvSpPr>
        <dsp:cNvPr id="0" name=""/>
        <dsp:cNvSpPr/>
      </dsp:nvSpPr>
      <dsp:spPr>
        <a:xfrm>
          <a:off x="72024" y="220701"/>
          <a:ext cx="1470399" cy="1150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altLang="zh-TW" sz="2800" b="1" kern="1200" dirty="0" smtClean="0"/>
            <a:t>4</a:t>
          </a:r>
          <a:r>
            <a:rPr lang="zh-TW" altLang="en-US" sz="2800" b="1" kern="1200" dirty="0" smtClean="0"/>
            <a:t>月</a:t>
          </a:r>
          <a:r>
            <a:rPr lang="en-US" altLang="zh-TW" sz="2800" b="1" kern="1200" dirty="0" smtClean="0"/>
            <a:t>27</a:t>
          </a:r>
          <a:r>
            <a:rPr lang="zh-TW" altLang="en-US" sz="2800" b="1" kern="1200" dirty="0" smtClean="0"/>
            <a:t>日</a:t>
          </a:r>
          <a:endParaRPr lang="zh-TW" altLang="en-US" sz="2800" b="1" kern="1200" dirty="0"/>
        </a:p>
      </dsp:txBody>
      <dsp:txXfrm>
        <a:off x="72024" y="220701"/>
        <a:ext cx="1470399" cy="1150995"/>
      </dsp:txXfrm>
    </dsp:sp>
    <dsp:sp modelId="{DED69CC5-CA8A-47D3-ADC3-3F9D3789B083}">
      <dsp:nvSpPr>
        <dsp:cNvPr id="0" name=""/>
        <dsp:cNvSpPr/>
      </dsp:nvSpPr>
      <dsp:spPr>
        <a:xfrm>
          <a:off x="1656196" y="17"/>
          <a:ext cx="1711708" cy="45296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zh-TW" altLang="en-US" sz="3200" b="1" kern="1200" dirty="0" smtClean="0">
              <a:solidFill>
                <a:srgbClr val="0070C0"/>
              </a:solidFill>
              <a:latin typeface="標楷體" panose="03000509000000000000" pitchFamily="65" charset="-120"/>
              <a:ea typeface="標楷體" panose="03000509000000000000" pitchFamily="65" charset="-120"/>
            </a:rPr>
            <a:t>第三場</a:t>
          </a:r>
          <a:endParaRPr lang="zh-TW" altLang="en-US" sz="3200" b="1" kern="1200" dirty="0">
            <a:solidFill>
              <a:srgbClr val="0070C0"/>
            </a:solidFill>
            <a:latin typeface="標楷體" panose="03000509000000000000" pitchFamily="65" charset="-120"/>
            <a:ea typeface="標楷體" panose="03000509000000000000" pitchFamily="65" charset="-120"/>
          </a:endParaRPr>
        </a:p>
      </dsp:txBody>
      <dsp:txXfrm>
        <a:off x="1656196" y="17"/>
        <a:ext cx="1711708" cy="4529613"/>
      </dsp:txXfrm>
    </dsp:sp>
    <dsp:sp modelId="{36FD6B6A-5621-4493-B868-52882C5CDF4B}">
      <dsp:nvSpPr>
        <dsp:cNvPr id="0" name=""/>
        <dsp:cNvSpPr/>
      </dsp:nvSpPr>
      <dsp:spPr>
        <a:xfrm>
          <a:off x="1728195" y="720088"/>
          <a:ext cx="4945946" cy="2417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lvl="0" algn="l" defTabSz="1155700">
            <a:lnSpc>
              <a:spcPct val="90000"/>
            </a:lnSpc>
            <a:spcBef>
              <a:spcPct val="0"/>
            </a:spcBef>
            <a:spcAft>
              <a:spcPct val="35000"/>
            </a:spcAft>
          </a:pPr>
          <a:r>
            <a:rPr lang="en-US" sz="2600" b="1" kern="1200" dirty="0" smtClean="0"/>
            <a:t>Mr. </a:t>
          </a:r>
          <a:r>
            <a:rPr lang="en-US" sz="2600" b="1" kern="1200" dirty="0" err="1" smtClean="0"/>
            <a:t>Sulak</a:t>
          </a:r>
          <a:r>
            <a:rPr lang="en-US" sz="2600" b="1" kern="1200" dirty="0" smtClean="0"/>
            <a:t> </a:t>
          </a:r>
          <a:r>
            <a:rPr lang="en-US" sz="2600" b="1" kern="1200" dirty="0" err="1" smtClean="0"/>
            <a:t>Sivaraksa</a:t>
          </a:r>
          <a:endParaRPr lang="en-US" altLang="zh-TW" sz="2600" b="1" kern="1200" dirty="0" smtClean="0"/>
        </a:p>
        <a:p>
          <a:pPr lvl="0" algn="l" defTabSz="1155700">
            <a:lnSpc>
              <a:spcPct val="90000"/>
            </a:lnSpc>
            <a:spcBef>
              <a:spcPct val="0"/>
            </a:spcBef>
            <a:spcAft>
              <a:spcPct val="35000"/>
            </a:spcAft>
          </a:pPr>
          <a:r>
            <a:rPr lang="en-US" altLang="zh-TW" sz="2800" b="1" kern="1200" dirty="0" smtClean="0">
              <a:latin typeface="標楷體" panose="03000509000000000000" pitchFamily="65" charset="-120"/>
              <a:ea typeface="標楷體" panose="03000509000000000000" pitchFamily="65" charset="-120"/>
            </a:rPr>
            <a:t>  </a:t>
          </a:r>
          <a:r>
            <a:rPr lang="zh-TW" sz="2800" b="1" kern="1200" dirty="0" smtClean="0">
              <a:latin typeface="標楷體" panose="03000509000000000000" pitchFamily="65" charset="-120"/>
              <a:ea typeface="標楷體" panose="03000509000000000000" pitchFamily="65" charset="-120"/>
            </a:rPr>
            <a:t>「泰國佛教與環保運動」</a:t>
          </a:r>
        </a:p>
      </dsp:txBody>
      <dsp:txXfrm>
        <a:off x="1728195" y="720088"/>
        <a:ext cx="4945946" cy="2417029"/>
      </dsp:txXfrm>
    </dsp:sp>
    <dsp:sp modelId="{E30F0776-95D6-403C-934E-0EF16C36E73F}">
      <dsp:nvSpPr>
        <dsp:cNvPr id="0" name=""/>
        <dsp:cNvSpPr/>
      </dsp:nvSpPr>
      <dsp:spPr>
        <a:xfrm>
          <a:off x="1800197" y="648071"/>
          <a:ext cx="3118106" cy="4572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331D32-1681-4895-A635-D65C658059D2}" type="datetimeFigureOut">
              <a:rPr lang="zh-TW" altLang="en-US" smtClean="0"/>
              <a:t>2014/6/9</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EBCAF42-7962-4B9D-8733-5E4C42437C28}" type="slidenum">
              <a:rPr lang="zh-TW" altLang="en-US" smtClean="0"/>
              <a:t>‹#›</a:t>
            </a:fld>
            <a:endParaRPr lang="zh-TW" altLang="en-US"/>
          </a:p>
        </p:txBody>
      </p:sp>
    </p:spTree>
    <p:extLst>
      <p:ext uri="{BB962C8B-B14F-4D97-AF65-F5344CB8AC3E}">
        <p14:creationId xmlns:p14="http://schemas.microsoft.com/office/powerpoint/2010/main" val="226745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FEBCAF42-7962-4B9D-8733-5E4C42437C28}" type="slidenum">
              <a:rPr lang="zh-TW" altLang="en-US" smtClean="0"/>
              <a:t>55</a:t>
            </a:fld>
            <a:endParaRPr lang="zh-TW" altLang="en-US"/>
          </a:p>
        </p:txBody>
      </p:sp>
    </p:spTree>
    <p:extLst>
      <p:ext uri="{BB962C8B-B14F-4D97-AF65-F5344CB8AC3E}">
        <p14:creationId xmlns:p14="http://schemas.microsoft.com/office/powerpoint/2010/main" val="2254035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B073C58B-2452-4F55-99C2-F7AA96E80379}" type="slidenum">
              <a:rPr lang="zh-TW" altLang="en-US" smtClean="0">
                <a:solidFill>
                  <a:prstClr val="black"/>
                </a:solidFill>
              </a:rPr>
              <a:pPr/>
              <a:t>56</a:t>
            </a:fld>
            <a:endParaRPr lang="en-US" altLang="zh-TW" smtClean="0">
              <a:solidFill>
                <a:prstClr val="black"/>
              </a:solidFill>
            </a:endParaRPr>
          </a:p>
        </p:txBody>
      </p:sp>
      <p:sp>
        <p:nvSpPr>
          <p:cNvPr id="171011" name="Rectangle 2"/>
          <p:cNvSpPr>
            <a:spLocks noGrp="1" noRot="1" noChangeAspect="1" noChangeArrowheads="1" noTextEdit="1"/>
          </p:cNvSpPr>
          <p:nvPr>
            <p:ph type="sldImg"/>
          </p:nvPr>
        </p:nvSpPr>
        <p:spPr>
          <a:xfrm>
            <a:off x="1143000" y="685800"/>
            <a:ext cx="4572000" cy="3429000"/>
          </a:xfrm>
          <a:ln/>
        </p:spPr>
      </p:sp>
      <p:sp>
        <p:nvSpPr>
          <p:cNvPr id="171012" name="Rectangle 3"/>
          <p:cNvSpPr>
            <a:spLocks noGrp="1" noChangeArrowheads="1"/>
          </p:cNvSpPr>
          <p:nvPr>
            <p:ph type="body" idx="1"/>
          </p:nvPr>
        </p:nvSpPr>
        <p:spPr>
          <a:noFill/>
          <a:ln/>
        </p:spPr>
        <p:txBody>
          <a:bodyPr/>
          <a:lstStyle/>
          <a:p>
            <a:pPr eaLnBrk="1" hangingPunct="1"/>
            <a:endParaRPr lang="zh-TW"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8" descr="d1"/>
          <p:cNvPicPr>
            <a:picLocks noChangeAspect="1" noChangeArrowheads="1"/>
          </p:cNvPicPr>
          <p:nvPr/>
        </p:nvPicPr>
        <p:blipFill>
          <a:blip r:embed="rId2" cstate="print"/>
          <a:srcRect/>
          <a:stretch>
            <a:fillRect/>
          </a:stretch>
        </p:blipFill>
        <p:spPr bwMode="auto">
          <a:xfrm>
            <a:off x="0" y="-242888"/>
            <a:ext cx="9144000" cy="7100888"/>
          </a:xfrm>
          <a:prstGeom prst="rect">
            <a:avLst/>
          </a:prstGeom>
          <a:noFill/>
          <a:ln w="9525">
            <a:noFill/>
            <a:miter lim="800000"/>
            <a:headEnd/>
            <a:tailEnd/>
          </a:ln>
        </p:spPr>
      </p:pic>
      <p:sp>
        <p:nvSpPr>
          <p:cNvPr id="105475" name="Rectangle 3"/>
          <p:cNvSpPr>
            <a:spLocks noGrp="1" noChangeArrowheads="1"/>
          </p:cNvSpPr>
          <p:nvPr>
            <p:ph type="ctrTitle"/>
          </p:nvPr>
        </p:nvSpPr>
        <p:spPr>
          <a:xfrm>
            <a:off x="685800" y="2130426"/>
            <a:ext cx="7772400" cy="1470025"/>
          </a:xfrm>
        </p:spPr>
        <p:txBody>
          <a:bodyPr/>
          <a:lstStyle>
            <a:lvl1pPr algn="ctr">
              <a:defRPr>
                <a:solidFill>
                  <a:srgbClr val="800000"/>
                </a:solidFill>
              </a:defRPr>
            </a:lvl1pPr>
          </a:lstStyle>
          <a:p>
            <a:r>
              <a:rPr lang="ja-JP" altLang="en-US"/>
              <a:t>マスタ タイトルの書式設定</a:t>
            </a:r>
          </a:p>
        </p:txBody>
      </p:sp>
      <p:sp>
        <p:nvSpPr>
          <p:cNvPr id="105476"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rgbClr val="800000"/>
                </a:solidFill>
              </a:defRPr>
            </a:lvl1pPr>
          </a:lstStyle>
          <a:p>
            <a:r>
              <a:rPr lang="ja-JP" altLang="en-US"/>
              <a:t>マスタ サブタイトルの書式設定</a:t>
            </a:r>
          </a:p>
        </p:txBody>
      </p:sp>
      <p:sp>
        <p:nvSpPr>
          <p:cNvPr id="5" name="Rectangle 5"/>
          <p:cNvSpPr>
            <a:spLocks noGrp="1" noChangeArrowheads="1"/>
          </p:cNvSpPr>
          <p:nvPr>
            <p:ph type="dt" sz="half" idx="10"/>
          </p:nvPr>
        </p:nvSpPr>
        <p:spPr>
          <a:xfrm>
            <a:off x="457200" y="6245225"/>
            <a:ext cx="2133600" cy="476250"/>
          </a:xfrm>
        </p:spPr>
        <p:txBody>
          <a:bodyPr/>
          <a:lstStyle>
            <a:lvl1pPr>
              <a:defRPr>
                <a:solidFill>
                  <a:srgbClr val="800000"/>
                </a:solidFill>
              </a:defRPr>
            </a:lvl1pPr>
          </a:lstStyle>
          <a:p>
            <a:pPr>
              <a:defRPr/>
            </a:pPr>
            <a:endParaRPr lang="en-US" altLang="ja-JP"/>
          </a:p>
        </p:txBody>
      </p:sp>
      <p:sp>
        <p:nvSpPr>
          <p:cNvPr id="6" name="Rectangle 6"/>
          <p:cNvSpPr>
            <a:spLocks noGrp="1" noChangeArrowheads="1"/>
          </p:cNvSpPr>
          <p:nvPr>
            <p:ph type="ftr" sz="quarter" idx="11"/>
          </p:nvPr>
        </p:nvSpPr>
        <p:spPr>
          <a:xfrm>
            <a:off x="3124200" y="6245225"/>
            <a:ext cx="2895600" cy="476250"/>
          </a:xfrm>
        </p:spPr>
        <p:txBody>
          <a:bodyPr/>
          <a:lstStyle>
            <a:lvl1pPr>
              <a:defRPr>
                <a:solidFill>
                  <a:srgbClr val="800000"/>
                </a:solidFill>
              </a:defRPr>
            </a:lvl1pPr>
          </a:lstStyle>
          <a:p>
            <a:pPr>
              <a:defRPr/>
            </a:pPr>
            <a:endParaRPr lang="en-US" altLang="ja-JP"/>
          </a:p>
        </p:txBody>
      </p:sp>
      <p:sp>
        <p:nvSpPr>
          <p:cNvPr id="7" name="Rectangle 7"/>
          <p:cNvSpPr>
            <a:spLocks noGrp="1" noChangeArrowheads="1"/>
          </p:cNvSpPr>
          <p:nvPr>
            <p:ph type="sldNum" sz="quarter" idx="12"/>
          </p:nvPr>
        </p:nvSpPr>
        <p:spPr>
          <a:xfrm>
            <a:off x="6553200" y="6245225"/>
            <a:ext cx="2133600" cy="476250"/>
          </a:xfrm>
        </p:spPr>
        <p:txBody>
          <a:bodyPr/>
          <a:lstStyle>
            <a:lvl1pPr>
              <a:defRPr>
                <a:solidFill>
                  <a:srgbClr val="800000"/>
                </a:solidFill>
              </a:defRPr>
            </a:lvl1pPr>
          </a:lstStyle>
          <a:p>
            <a:pPr>
              <a:defRPr/>
            </a:pPr>
            <a:fld id="{7F2B3680-0A9F-4FE5-9B7A-898C535BE0BB}" type="slidenum">
              <a:rPr lang="en-US" altLang="ja-JP"/>
              <a:pPr>
                <a:defRPr/>
              </a:pPr>
              <a:t>‹#›</a:t>
            </a:fld>
            <a:endParaRPr lang="en-US" altLang="ja-JP"/>
          </a:p>
        </p:txBody>
      </p:sp>
    </p:spTree>
    <p:extLst>
      <p:ext uri="{BB962C8B-B14F-4D97-AF65-F5344CB8AC3E}">
        <p14:creationId xmlns:p14="http://schemas.microsoft.com/office/powerpoint/2010/main" val="1151321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723584-3F66-4387-9064-174C5A122C9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7663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928338" y="274639"/>
            <a:ext cx="1758462"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648558" y="274639"/>
            <a:ext cx="5139103"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192A9C-AEA8-40F2-BEB7-BC41AA10626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939183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pPr>
              <a:defRPr/>
            </a:pPr>
            <a:endParaRPr lang="en-US" altLang="ja-JP"/>
          </a:p>
        </p:txBody>
      </p:sp>
      <p:sp>
        <p:nvSpPr>
          <p:cNvPr id="20" name="頁尾版面配置區 19"/>
          <p:cNvSpPr>
            <a:spLocks noGrp="1"/>
          </p:cNvSpPr>
          <p:nvPr>
            <p:ph type="ftr" sz="quarter" idx="11"/>
          </p:nvPr>
        </p:nvSpPr>
        <p:spPr/>
        <p:txBody>
          <a:bodyPr/>
          <a:lstStyle>
            <a:extLst/>
          </a:lstStyle>
          <a:p>
            <a:pPr>
              <a:defRPr/>
            </a:pPr>
            <a:endParaRPr lang="en-US" altLang="ja-JP"/>
          </a:p>
        </p:txBody>
      </p:sp>
      <p:sp>
        <p:nvSpPr>
          <p:cNvPr id="10" name="投影片編號版面配置區 9"/>
          <p:cNvSpPr>
            <a:spLocks noGrp="1"/>
          </p:cNvSpPr>
          <p:nvPr>
            <p:ph type="sldNum" sz="quarter" idx="12"/>
          </p:nvPr>
        </p:nvSpPr>
        <p:spPr/>
        <p:txBody>
          <a:bodyPr/>
          <a:lstStyle>
            <a:extLst/>
          </a:lstStyle>
          <a:p>
            <a:pPr>
              <a:defRPr/>
            </a:pPr>
            <a:fld id="{7F2B3680-0A9F-4FE5-9B7A-898C535BE0BB}" type="slidenum">
              <a:rPr lang="en-US" altLang="ja-JP" smtClean="0"/>
              <a:pPr>
                <a:defRPr/>
              </a:pPr>
              <a:t>‹#›</a:t>
            </a:fld>
            <a:endParaRPr lang="en-US" altLang="ja-JP"/>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pPr>
              <a:defRPr/>
            </a:pPr>
            <a:endParaRPr lang="en-US" altLang="ja-JP">
              <a:solidFill>
                <a:srgbClr val="000000"/>
              </a:solidFill>
            </a:endParaRPr>
          </a:p>
        </p:txBody>
      </p:sp>
      <p:sp>
        <p:nvSpPr>
          <p:cNvPr id="5" name="頁尾版面配置區 4"/>
          <p:cNvSpPr>
            <a:spLocks noGrp="1"/>
          </p:cNvSpPr>
          <p:nvPr>
            <p:ph type="ftr" sz="quarter" idx="11"/>
          </p:nvPr>
        </p:nvSpPr>
        <p:spPr/>
        <p:txBody>
          <a:bodyPr/>
          <a:lstStyle>
            <a:extLst/>
          </a:lstStyle>
          <a:p>
            <a:pPr>
              <a:defRPr/>
            </a:pPr>
            <a:endParaRPr lang="en-US" altLang="ja-JP">
              <a:solidFill>
                <a:srgbClr val="000000"/>
              </a:solidFill>
            </a:endParaRPr>
          </a:p>
        </p:txBody>
      </p:sp>
      <p:sp>
        <p:nvSpPr>
          <p:cNvPr id="6" name="投影片編號版面配置區 5"/>
          <p:cNvSpPr>
            <a:spLocks noGrp="1"/>
          </p:cNvSpPr>
          <p:nvPr>
            <p:ph type="sldNum" sz="quarter" idx="12"/>
          </p:nvPr>
        </p:nvSpPr>
        <p:spPr/>
        <p:txBody>
          <a:bodyPr/>
          <a:lstStyle>
            <a:extLst/>
          </a:lstStyle>
          <a:p>
            <a:pPr>
              <a:defRPr/>
            </a:pPr>
            <a:fld id="{FA6863A7-A9DD-4AFA-8F81-03195B3BE56F}"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pPr fontAlgn="base">
              <a:spcBef>
                <a:spcPct val="0"/>
              </a:spcBef>
              <a:spcAft>
                <a:spcPct val="0"/>
              </a:spcAft>
              <a:defRPr/>
            </a:pPr>
            <a:endParaRPr kumimoji="1" lang="en-US" altLang="ja-JP">
              <a:solidFill>
                <a:srgbClr val="000000"/>
              </a:solidFill>
            </a:endParaRPr>
          </a:p>
        </p:txBody>
      </p:sp>
      <p:sp>
        <p:nvSpPr>
          <p:cNvPr id="5" name="頁尾版面配置區 4"/>
          <p:cNvSpPr>
            <a:spLocks noGrp="1"/>
          </p:cNvSpPr>
          <p:nvPr>
            <p:ph type="ftr" sz="quarter" idx="11"/>
          </p:nvPr>
        </p:nvSpPr>
        <p:spPr/>
        <p:txBody>
          <a:bodyPr/>
          <a:lstStyle>
            <a:extLst/>
          </a:lstStyle>
          <a:p>
            <a:pPr fontAlgn="base">
              <a:spcBef>
                <a:spcPct val="0"/>
              </a:spcBef>
              <a:spcAft>
                <a:spcPct val="0"/>
              </a:spcAft>
              <a:defRPr/>
            </a:pPr>
            <a:endParaRPr kumimoji="1" lang="en-US" altLang="ja-JP">
              <a:solidFill>
                <a:srgbClr val="000000"/>
              </a:solidFill>
            </a:endParaRPr>
          </a:p>
        </p:txBody>
      </p:sp>
      <p:sp>
        <p:nvSpPr>
          <p:cNvPr id="6" name="投影片編號版面配置區 5"/>
          <p:cNvSpPr>
            <a:spLocks noGrp="1"/>
          </p:cNvSpPr>
          <p:nvPr>
            <p:ph type="sldNum" sz="quarter" idx="12"/>
          </p:nvPr>
        </p:nvSpPr>
        <p:spPr/>
        <p:txBody>
          <a:bodyPr/>
          <a:lstStyle>
            <a:extLst/>
          </a:lstStyle>
          <a:p>
            <a:pPr fontAlgn="base">
              <a:spcBef>
                <a:spcPct val="0"/>
              </a:spcBef>
              <a:spcAft>
                <a:spcPct val="0"/>
              </a:spcAft>
              <a:defRPr/>
            </a:pPr>
            <a:fld id="{8B39B71A-D866-4368-B45D-5A1AD1A133F7}" type="slidenum">
              <a:rPr kumimoji="1" lang="en-US" altLang="ja-JP" smtClean="0">
                <a:solidFill>
                  <a:srgbClr val="000000"/>
                </a:solidFill>
              </a:rPr>
              <a:pPr fontAlgn="base">
                <a:spcBef>
                  <a:spcPct val="0"/>
                </a:spcBef>
                <a:spcAft>
                  <a:spcPct val="0"/>
                </a:spcAft>
                <a:defRPr/>
              </a:pPr>
              <a:t>‹#›</a:t>
            </a:fld>
            <a:endParaRPr kumimoji="1" lang="en-US" altLang="ja-JP">
              <a:solidFill>
                <a:srgbClr val="000000"/>
              </a:solidFill>
            </a:endParaRPr>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pPr>
              <a:defRPr/>
            </a:pPr>
            <a:endParaRPr lang="en-US" altLang="ja-JP">
              <a:solidFill>
                <a:srgbClr val="000000"/>
              </a:solidFill>
            </a:endParaRPr>
          </a:p>
        </p:txBody>
      </p:sp>
      <p:sp>
        <p:nvSpPr>
          <p:cNvPr id="6" name="頁尾版面配置區 5"/>
          <p:cNvSpPr>
            <a:spLocks noGrp="1"/>
          </p:cNvSpPr>
          <p:nvPr>
            <p:ph type="ftr" sz="quarter" idx="11"/>
          </p:nvPr>
        </p:nvSpPr>
        <p:spPr/>
        <p:txBody>
          <a:bodyPr/>
          <a:lstStyle>
            <a:extLst/>
          </a:lstStyle>
          <a:p>
            <a:pPr>
              <a:defRPr/>
            </a:pPr>
            <a:endParaRPr lang="en-US" altLang="ja-JP">
              <a:solidFill>
                <a:srgbClr val="000000"/>
              </a:solidFill>
            </a:endParaRPr>
          </a:p>
        </p:txBody>
      </p:sp>
      <p:sp>
        <p:nvSpPr>
          <p:cNvPr id="7" name="投影片編號版面配置區 6"/>
          <p:cNvSpPr>
            <a:spLocks noGrp="1"/>
          </p:cNvSpPr>
          <p:nvPr>
            <p:ph type="sldNum" sz="quarter" idx="12"/>
          </p:nvPr>
        </p:nvSpPr>
        <p:spPr/>
        <p:txBody>
          <a:bodyPr/>
          <a:lstStyle>
            <a:extLst/>
          </a:lstStyle>
          <a:p>
            <a:pPr>
              <a:defRPr/>
            </a:pPr>
            <a:fld id="{5A6D968E-6674-4000-9819-4B4F8073034E}"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pPr>
              <a:defRPr/>
            </a:pPr>
            <a:endParaRPr lang="en-US" altLang="ja-JP">
              <a:solidFill>
                <a:srgbClr val="000000"/>
              </a:solidFill>
            </a:endParaRPr>
          </a:p>
        </p:txBody>
      </p:sp>
      <p:sp>
        <p:nvSpPr>
          <p:cNvPr id="8" name="頁尾版面配置區 7"/>
          <p:cNvSpPr>
            <a:spLocks noGrp="1"/>
          </p:cNvSpPr>
          <p:nvPr>
            <p:ph type="ftr" sz="quarter" idx="11"/>
          </p:nvPr>
        </p:nvSpPr>
        <p:spPr/>
        <p:txBody>
          <a:bodyPr/>
          <a:lstStyle>
            <a:extLst/>
          </a:lstStyle>
          <a:p>
            <a:pPr>
              <a:defRPr/>
            </a:pPr>
            <a:endParaRPr lang="en-US" altLang="ja-JP">
              <a:solidFill>
                <a:srgbClr val="000000"/>
              </a:solidFill>
            </a:endParaRPr>
          </a:p>
        </p:txBody>
      </p:sp>
      <p:sp>
        <p:nvSpPr>
          <p:cNvPr id="9" name="投影片編號版面配置區 8"/>
          <p:cNvSpPr>
            <a:spLocks noGrp="1"/>
          </p:cNvSpPr>
          <p:nvPr>
            <p:ph type="sldNum" sz="quarter" idx="12"/>
          </p:nvPr>
        </p:nvSpPr>
        <p:spPr/>
        <p:txBody>
          <a:bodyPr/>
          <a:lstStyle>
            <a:extLst/>
          </a:lstStyle>
          <a:p>
            <a:pPr>
              <a:defRPr/>
            </a:pPr>
            <a:fld id="{C64EFD2F-FA56-455E-85C9-65FDCE47A01C}"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pPr>
              <a:defRPr/>
            </a:pPr>
            <a:endParaRPr lang="en-US" altLang="ja-JP">
              <a:solidFill>
                <a:srgbClr val="000000"/>
              </a:solidFill>
            </a:endParaRPr>
          </a:p>
        </p:txBody>
      </p:sp>
      <p:sp>
        <p:nvSpPr>
          <p:cNvPr id="4" name="頁尾版面配置區 3"/>
          <p:cNvSpPr>
            <a:spLocks noGrp="1"/>
          </p:cNvSpPr>
          <p:nvPr>
            <p:ph type="ftr" sz="quarter" idx="11"/>
          </p:nvPr>
        </p:nvSpPr>
        <p:spPr/>
        <p:txBody>
          <a:bodyPr/>
          <a:lstStyle>
            <a:extLst/>
          </a:lstStyle>
          <a:p>
            <a:pPr>
              <a:defRPr/>
            </a:pPr>
            <a:endParaRPr lang="en-US" altLang="ja-JP">
              <a:solidFill>
                <a:srgbClr val="000000"/>
              </a:solidFill>
            </a:endParaRPr>
          </a:p>
        </p:txBody>
      </p:sp>
      <p:sp>
        <p:nvSpPr>
          <p:cNvPr id="5" name="投影片編號版面配置區 4"/>
          <p:cNvSpPr>
            <a:spLocks noGrp="1"/>
          </p:cNvSpPr>
          <p:nvPr>
            <p:ph type="sldNum" sz="quarter" idx="12"/>
          </p:nvPr>
        </p:nvSpPr>
        <p:spPr/>
        <p:txBody>
          <a:bodyPr/>
          <a:lstStyle>
            <a:extLst/>
          </a:lstStyle>
          <a:p>
            <a:pPr>
              <a:defRPr/>
            </a:pPr>
            <a:fld id="{27E42FEC-A4A1-4001-9E26-CA2876E55C0D}"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pPr>
              <a:defRPr/>
            </a:pPr>
            <a:endParaRPr lang="en-US" altLang="ja-JP">
              <a:solidFill>
                <a:srgbClr val="000000"/>
              </a:solidFill>
            </a:endParaRPr>
          </a:p>
        </p:txBody>
      </p:sp>
      <p:sp>
        <p:nvSpPr>
          <p:cNvPr id="3" name="頁尾版面配置區 2"/>
          <p:cNvSpPr>
            <a:spLocks noGrp="1"/>
          </p:cNvSpPr>
          <p:nvPr>
            <p:ph type="ftr" sz="quarter" idx="11"/>
          </p:nvPr>
        </p:nvSpPr>
        <p:spPr/>
        <p:txBody>
          <a:bodyPr/>
          <a:lstStyle>
            <a:extLst/>
          </a:lstStyle>
          <a:p>
            <a:pPr>
              <a:defRPr/>
            </a:pPr>
            <a:endParaRPr lang="en-US" altLang="ja-JP">
              <a:solidFill>
                <a:srgbClr val="000000"/>
              </a:solidFill>
            </a:endParaRPr>
          </a:p>
        </p:txBody>
      </p:sp>
      <p:sp>
        <p:nvSpPr>
          <p:cNvPr id="4" name="投影片編號版面配置區 3"/>
          <p:cNvSpPr>
            <a:spLocks noGrp="1"/>
          </p:cNvSpPr>
          <p:nvPr>
            <p:ph type="sldNum" sz="quarter" idx="12"/>
          </p:nvPr>
        </p:nvSpPr>
        <p:spPr/>
        <p:txBody>
          <a:bodyPr/>
          <a:lstStyle>
            <a:extLst/>
          </a:lstStyle>
          <a:p>
            <a:pPr>
              <a:defRPr/>
            </a:pPr>
            <a:fld id="{6F290705-B1C8-410F-A1CC-B149FE3A1FCB}" type="slidenum">
              <a:rPr lang="en-US" altLang="ja-JP" smtClean="0">
                <a:solidFill>
                  <a:srgbClr val="000000"/>
                </a:solidFill>
              </a:rPr>
              <a:pPr>
                <a:defRPr/>
              </a:pPr>
              <a:t>‹#›</a:t>
            </a:fld>
            <a:endParaRPr lang="en-US" altLang="ja-JP">
              <a:solidFill>
                <a:srgbClr val="000000"/>
              </a:solidFill>
            </a:endParaRPr>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pPr>
              <a:defRPr/>
            </a:pPr>
            <a:endParaRPr lang="en-US" altLang="ja-JP">
              <a:solidFill>
                <a:srgbClr val="000000"/>
              </a:solidFill>
            </a:endParaRPr>
          </a:p>
        </p:txBody>
      </p:sp>
      <p:sp>
        <p:nvSpPr>
          <p:cNvPr id="6" name="頁尾版面配置區 5"/>
          <p:cNvSpPr>
            <a:spLocks noGrp="1"/>
          </p:cNvSpPr>
          <p:nvPr>
            <p:ph type="ftr" sz="quarter" idx="11"/>
          </p:nvPr>
        </p:nvSpPr>
        <p:spPr/>
        <p:txBody>
          <a:bodyPr/>
          <a:lstStyle>
            <a:extLst/>
          </a:lstStyle>
          <a:p>
            <a:pPr>
              <a:defRPr/>
            </a:pPr>
            <a:endParaRPr lang="en-US" altLang="ja-JP">
              <a:solidFill>
                <a:srgbClr val="000000"/>
              </a:solidFill>
            </a:endParaRPr>
          </a:p>
        </p:txBody>
      </p:sp>
      <p:sp>
        <p:nvSpPr>
          <p:cNvPr id="7" name="投影片編號版面配置區 6"/>
          <p:cNvSpPr>
            <a:spLocks noGrp="1"/>
          </p:cNvSpPr>
          <p:nvPr>
            <p:ph type="sldNum" sz="quarter" idx="12"/>
          </p:nvPr>
        </p:nvSpPr>
        <p:spPr/>
        <p:txBody>
          <a:bodyPr/>
          <a:lstStyle>
            <a:extLst/>
          </a:lstStyle>
          <a:p>
            <a:pPr>
              <a:defRPr/>
            </a:pPr>
            <a:fld id="{B59F7BBD-161B-410F-BBE4-CFEC1EE898D1}"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6863A7-A9DD-4AFA-8F81-03195B3BE56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2799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pPr>
              <a:defRPr/>
            </a:pPr>
            <a:endParaRPr lang="en-US" altLang="ja-JP">
              <a:solidFill>
                <a:srgbClr val="000000"/>
              </a:solidFill>
            </a:endParaRPr>
          </a:p>
        </p:txBody>
      </p:sp>
      <p:sp>
        <p:nvSpPr>
          <p:cNvPr id="6" name="頁尾版面配置區 5"/>
          <p:cNvSpPr>
            <a:spLocks noGrp="1"/>
          </p:cNvSpPr>
          <p:nvPr>
            <p:ph type="ftr" sz="quarter" idx="11"/>
          </p:nvPr>
        </p:nvSpPr>
        <p:spPr/>
        <p:txBody>
          <a:bodyPr/>
          <a:lstStyle>
            <a:extLst/>
          </a:lstStyle>
          <a:p>
            <a:pPr>
              <a:defRPr/>
            </a:pPr>
            <a:endParaRPr lang="en-US" altLang="ja-JP">
              <a:solidFill>
                <a:srgbClr val="000000"/>
              </a:solidFill>
            </a:endParaRPr>
          </a:p>
        </p:txBody>
      </p:sp>
      <p:sp>
        <p:nvSpPr>
          <p:cNvPr id="7" name="投影片編號版面配置區 6"/>
          <p:cNvSpPr>
            <a:spLocks noGrp="1"/>
          </p:cNvSpPr>
          <p:nvPr>
            <p:ph type="sldNum" sz="quarter" idx="12"/>
          </p:nvPr>
        </p:nvSpPr>
        <p:spPr/>
        <p:txBody>
          <a:bodyPr/>
          <a:lstStyle>
            <a:extLst/>
          </a:lstStyle>
          <a:p>
            <a:pPr>
              <a:defRPr/>
            </a:pPr>
            <a:fld id="{5FEED8BB-96A8-4D4A-982B-26970A0F0DCD}" type="slidenum">
              <a:rPr lang="en-US" altLang="ja-JP" smtClean="0">
                <a:solidFill>
                  <a:srgbClr val="000000"/>
                </a:solidFill>
              </a:rPr>
              <a:pPr>
                <a:defRPr/>
              </a:pPr>
              <a:t>‹#›</a:t>
            </a:fld>
            <a:endParaRPr lang="en-US" altLang="ja-JP">
              <a:solidFill>
                <a:srgbClr val="000000"/>
              </a:solidFill>
            </a:endParaRPr>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pPr>
              <a:defRPr/>
            </a:pPr>
            <a:endParaRPr lang="en-US" altLang="ja-JP">
              <a:solidFill>
                <a:srgbClr val="000000"/>
              </a:solidFill>
            </a:endParaRPr>
          </a:p>
        </p:txBody>
      </p:sp>
      <p:sp>
        <p:nvSpPr>
          <p:cNvPr id="5" name="頁尾版面配置區 4"/>
          <p:cNvSpPr>
            <a:spLocks noGrp="1"/>
          </p:cNvSpPr>
          <p:nvPr>
            <p:ph type="ftr" sz="quarter" idx="11"/>
          </p:nvPr>
        </p:nvSpPr>
        <p:spPr/>
        <p:txBody>
          <a:bodyPr/>
          <a:lstStyle>
            <a:extLst/>
          </a:lstStyle>
          <a:p>
            <a:pPr>
              <a:defRPr/>
            </a:pPr>
            <a:endParaRPr lang="en-US" altLang="ja-JP">
              <a:solidFill>
                <a:srgbClr val="000000"/>
              </a:solidFill>
            </a:endParaRPr>
          </a:p>
        </p:txBody>
      </p:sp>
      <p:sp>
        <p:nvSpPr>
          <p:cNvPr id="6" name="投影片編號版面配置區 5"/>
          <p:cNvSpPr>
            <a:spLocks noGrp="1"/>
          </p:cNvSpPr>
          <p:nvPr>
            <p:ph type="sldNum" sz="quarter" idx="12"/>
          </p:nvPr>
        </p:nvSpPr>
        <p:spPr/>
        <p:txBody>
          <a:bodyPr/>
          <a:lstStyle>
            <a:extLst/>
          </a:lstStyle>
          <a:p>
            <a:pPr>
              <a:defRPr/>
            </a:pPr>
            <a:fld id="{B9723584-3F66-4387-9064-174C5A122C92}"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pPr>
              <a:defRPr/>
            </a:pPr>
            <a:endParaRPr lang="en-US" altLang="ja-JP">
              <a:solidFill>
                <a:srgbClr val="000000"/>
              </a:solidFill>
            </a:endParaRPr>
          </a:p>
        </p:txBody>
      </p:sp>
      <p:sp>
        <p:nvSpPr>
          <p:cNvPr id="5" name="頁尾版面配置區 4"/>
          <p:cNvSpPr>
            <a:spLocks noGrp="1"/>
          </p:cNvSpPr>
          <p:nvPr>
            <p:ph type="ftr" sz="quarter" idx="11"/>
          </p:nvPr>
        </p:nvSpPr>
        <p:spPr/>
        <p:txBody>
          <a:bodyPr/>
          <a:lstStyle>
            <a:extLst/>
          </a:lstStyle>
          <a:p>
            <a:pPr>
              <a:defRPr/>
            </a:pPr>
            <a:endParaRPr lang="en-US" altLang="ja-JP">
              <a:solidFill>
                <a:srgbClr val="000000"/>
              </a:solidFill>
            </a:endParaRPr>
          </a:p>
        </p:txBody>
      </p:sp>
      <p:sp>
        <p:nvSpPr>
          <p:cNvPr id="6" name="投影片編號版面配置區 5"/>
          <p:cNvSpPr>
            <a:spLocks noGrp="1"/>
          </p:cNvSpPr>
          <p:nvPr>
            <p:ph type="sldNum" sz="quarter" idx="12"/>
          </p:nvPr>
        </p:nvSpPr>
        <p:spPr/>
        <p:txBody>
          <a:bodyPr/>
          <a:lstStyle>
            <a:extLst/>
          </a:lstStyle>
          <a:p>
            <a:pPr>
              <a:defRPr/>
            </a:pPr>
            <a:fld id="{5F192A9C-AEA8-40F2-BEB7-BC41AA10626E}" type="slidenum">
              <a:rPr lang="en-US" altLang="ja-JP" smtClean="0">
                <a:solidFill>
                  <a:srgbClr val="000000"/>
                </a:solidFill>
              </a:rPr>
              <a:pPr>
                <a:defRPr/>
              </a:pPr>
              <a:t>‹#›</a:t>
            </a:fld>
            <a:endParaRPr lang="en-US" altLang="ja-JP">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14" name="標題 13"/>
          <p:cNvSpPr>
            <a:spLocks noGrp="1"/>
          </p:cNvSpPr>
          <p:nvPr>
            <p:ph type="ctrTitle"/>
          </p:nvPr>
        </p:nvSpPr>
        <p:spPr>
          <a:xfrm>
            <a:off x="1432560" y="359898"/>
            <a:ext cx="7406640" cy="1472184"/>
          </a:xfrm>
        </p:spPr>
        <p:txBody>
          <a:bodyPr anchor="b"/>
          <a:lstStyle>
            <a:lvl1pPr algn="l">
              <a:defRPr/>
            </a:lvl1pPr>
            <a:extLst/>
          </a:lstStyle>
          <a:p>
            <a:r>
              <a:rPr kumimoji="0" lang="zh-TW" altLang="en-US" smtClean="0"/>
              <a:t>按一下以編輯母片標題樣式</a:t>
            </a:r>
            <a:endParaRPr kumimoji="0" lang="en-US"/>
          </a:p>
        </p:txBody>
      </p:sp>
      <p:sp>
        <p:nvSpPr>
          <p:cNvPr id="22" name="副標題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zh-TW" altLang="en-US" smtClean="0"/>
              <a:t>按一下以編輯母片副標題樣式</a:t>
            </a:r>
            <a:endParaRPr kumimoji="0" lang="en-US"/>
          </a:p>
        </p:txBody>
      </p:sp>
      <p:sp>
        <p:nvSpPr>
          <p:cNvPr id="7" name="日期版面配置區 6"/>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20" name="頁尾版面配置區 19"/>
          <p:cNvSpPr>
            <a:spLocks noGrp="1"/>
          </p:cNvSpPr>
          <p:nvPr>
            <p:ph type="ftr" sz="quarter" idx="11"/>
          </p:nvPr>
        </p:nvSpPr>
        <p:spPr/>
        <p:txBody>
          <a:bodyPr/>
          <a:lstStyle>
            <a:extLst/>
          </a:lstStyle>
          <a:p>
            <a:endParaRPr lang="zh-TW" altLang="en-US"/>
          </a:p>
        </p:txBody>
      </p:sp>
      <p:sp>
        <p:nvSpPr>
          <p:cNvPr id="10" name="投影片編號版面配置區 9"/>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
        <p:nvSpPr>
          <p:cNvPr id="8" name="橢圓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idx="1"/>
          </p:nvPr>
        </p:nvSpPr>
        <p:spPr/>
        <p:txBody>
          <a:bodyPr/>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7" name="矩形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標題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zh-TW" altLang="en-US" smtClean="0"/>
              <a:t>按一下以編輯母片文字樣式</a:t>
            </a:r>
          </a:p>
        </p:txBody>
      </p:sp>
      <p:sp>
        <p:nvSpPr>
          <p:cNvPr id="4" name="日期版面配置區 3"/>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
        <p:nvSpPr>
          <p:cNvPr id="10" name="矩形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橢圓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lstStyle>
            <a:extLst/>
          </a:lstStyle>
          <a:p>
            <a:r>
              <a:rPr kumimoji="0" lang="zh-TW" altLang="en-US" smtClean="0"/>
              <a:t>按一下以編輯母片標題樣式</a:t>
            </a:r>
            <a:endParaRPr kumimoji="0" lang="en-US"/>
          </a:p>
        </p:txBody>
      </p:sp>
      <p:sp>
        <p:nvSpPr>
          <p:cNvPr id="3" name="內容版面配置區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內容版面配置區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4" name="文字版面配置區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zh-TW" altLang="en-US" smtClean="0"/>
              <a:t>按一下以編輯母片文字樣式</a:t>
            </a:r>
          </a:p>
        </p:txBody>
      </p:sp>
      <p:sp>
        <p:nvSpPr>
          <p:cNvPr id="5" name="內容版面配置區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6" name="內容版面配置區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7" name="日期版面配置區 6"/>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8" name="頁尾版面配置區 7"/>
          <p:cNvSpPr>
            <a:spLocks noGrp="1"/>
          </p:cNvSpPr>
          <p:nvPr>
            <p:ph type="ftr" sz="quarter" idx="11"/>
          </p:nvPr>
        </p:nvSpPr>
        <p:spPr/>
        <p:txBody>
          <a:bodyPr/>
          <a:lstStyle>
            <a:extLst/>
          </a:lstStyle>
          <a:p>
            <a:endParaRPr lang="zh-TW" altLang="en-US"/>
          </a:p>
        </p:txBody>
      </p:sp>
      <p:sp>
        <p:nvSpPr>
          <p:cNvPr id="9" name="投影片編號版面配置區 8"/>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320"/>
            <a:ext cx="7498080" cy="1143000"/>
          </a:xfrm>
        </p:spPr>
        <p:txBody>
          <a:bodyPr anchor="ctr"/>
          <a:lstStyle>
            <a:extLst/>
          </a:lstStyle>
          <a:p>
            <a:r>
              <a:rPr kumimoji="0" lang="zh-TW" altLang="en-US" smtClean="0"/>
              <a:t>按一下以編輯母片標題樣式</a:t>
            </a:r>
            <a:endParaRPr kumimoji="0" lang="en-US"/>
          </a:p>
        </p:txBody>
      </p:sp>
      <p:sp>
        <p:nvSpPr>
          <p:cNvPr id="3" name="日期版面配置區 2"/>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4" name="頁尾版面配置區 3"/>
          <p:cNvSpPr>
            <a:spLocks noGrp="1"/>
          </p:cNvSpPr>
          <p:nvPr>
            <p:ph type="ftr" sz="quarter" idx="11"/>
          </p:nvPr>
        </p:nvSpPr>
        <p:spPr/>
        <p:txBody>
          <a:bodyPr/>
          <a:lstStyle>
            <a:extLst/>
          </a:lstStyle>
          <a:p>
            <a:endParaRPr lang="zh-TW" altLang="en-US"/>
          </a:p>
        </p:txBody>
      </p:sp>
      <p:sp>
        <p:nvSpPr>
          <p:cNvPr id="5" name="投影片編號版面配置區 4"/>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5" name="矩形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日期版面配置區 1"/>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3" name="頁尾版面配置區 2"/>
          <p:cNvSpPr>
            <a:spLocks noGrp="1"/>
          </p:cNvSpPr>
          <p:nvPr>
            <p:ph type="ftr" sz="quarter" idx="11"/>
          </p:nvPr>
        </p:nvSpPr>
        <p:spPr/>
        <p:txBody>
          <a:bodyPr/>
          <a:lstStyle>
            <a:extLst/>
          </a:lstStyle>
          <a:p>
            <a:endParaRPr lang="zh-TW" altLang="en-US"/>
          </a:p>
        </p:txBody>
      </p:sp>
      <p:sp>
        <p:nvSpPr>
          <p:cNvPr id="4" name="投影片編號版面配置區 3"/>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
        <p:nvSpPr>
          <p:cNvPr id="6" name="矩形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435" y="4406901"/>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F81645-0503-41FF-B8EB-4E754172071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875159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zh-TW" altLang="en-US" smtClean="0"/>
              <a:t>按一下以編輯母片標題樣式</a:t>
            </a:r>
            <a:endParaRPr kumimoji="0" lang="en-US"/>
          </a:p>
        </p:txBody>
      </p:sp>
      <p:sp>
        <p:nvSpPr>
          <p:cNvPr id="3" name="文字版面配置區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zh-TW" altLang="en-US" smtClean="0"/>
              <a:t>按一下以編輯母片文字樣式</a:t>
            </a:r>
          </a:p>
        </p:txBody>
      </p:sp>
      <p:sp>
        <p:nvSpPr>
          <p:cNvPr id="4" name="內容版面配置區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5" name="日期版面配置區 4"/>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zh-TW" altLang="en-US" smtClean="0"/>
              <a:t>按一下以編輯母片標題樣式</a:t>
            </a:r>
            <a:endParaRPr kumimoji="0" lang="en-US"/>
          </a:p>
        </p:txBody>
      </p:sp>
      <p:sp>
        <p:nvSpPr>
          <p:cNvPr id="5" name="日期版面配置區 4"/>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6" name="頁尾版面配置區 5"/>
          <p:cNvSpPr>
            <a:spLocks noGrp="1"/>
          </p:cNvSpPr>
          <p:nvPr>
            <p:ph type="ftr" sz="quarter" idx="11"/>
          </p:nvPr>
        </p:nvSpPr>
        <p:spPr/>
        <p:txBody>
          <a:bodyPr/>
          <a:lstStyle>
            <a:extLst/>
          </a:lstStyle>
          <a:p>
            <a:endParaRPr lang="zh-TW" altLang="en-US"/>
          </a:p>
        </p:txBody>
      </p:sp>
      <p:sp>
        <p:nvSpPr>
          <p:cNvPr id="7" name="投影片編號版面配置區 6"/>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
        <p:nvSpPr>
          <p:cNvPr id="8" name="矩形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圖片版面配置區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zh-TW" altLang="en-US" smtClean="0"/>
              <a:t>按一下圖示以新增圖片</a:t>
            </a:r>
            <a:endParaRPr kumimoji="0" lang="en-US" dirty="0"/>
          </a:p>
        </p:txBody>
      </p:sp>
      <p:sp>
        <p:nvSpPr>
          <p:cNvPr id="9" name="流程圖: 程序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流程圖: 程序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文字版面配置區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zh-TW" altLang="en-US" smtClean="0"/>
              <a:t>按一下以編輯母片文字樣式</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858000" y="274639"/>
            <a:ext cx="1828800" cy="5851525"/>
          </a:xfrm>
        </p:spPr>
        <p:txBody>
          <a:bodyPr vert="eaVert"/>
          <a:lstStyle>
            <a:extLst/>
          </a:lstStyle>
          <a:p>
            <a:r>
              <a:rPr kumimoji="0" lang="zh-TW" altLang="en-US" smtClean="0"/>
              <a:t>按一下以編輯母片標題樣式</a:t>
            </a:r>
            <a:endParaRPr kumimoji="0" lang="en-US"/>
          </a:p>
        </p:txBody>
      </p:sp>
      <p:sp>
        <p:nvSpPr>
          <p:cNvPr id="3" name="直排文字版面配置區 2"/>
          <p:cNvSpPr>
            <a:spLocks noGrp="1"/>
          </p:cNvSpPr>
          <p:nvPr>
            <p:ph type="body" orient="vert" idx="1"/>
          </p:nvPr>
        </p:nvSpPr>
        <p:spPr>
          <a:xfrm>
            <a:off x="1143000" y="274640"/>
            <a:ext cx="5562600" cy="5851525"/>
          </a:xfrm>
        </p:spPr>
        <p:txBody>
          <a:bodyPr vert="eaVert"/>
          <a:lstStyle>
            <a:extLst/>
          </a:lstStyle>
          <a:p>
            <a:pPr lvl="0" eaLnBrk="1" latinLnBrk="0" hangingPunct="1"/>
            <a:r>
              <a:rPr lang="zh-TW" altLang="en-US" smtClean="0"/>
              <a:t>按一下以編輯母片文字樣式</a:t>
            </a:r>
          </a:p>
          <a:p>
            <a:pPr lvl="1" eaLnBrk="1" latinLnBrk="0" hangingPunct="1"/>
            <a:r>
              <a:rPr lang="zh-TW" altLang="en-US" smtClean="0"/>
              <a:t>第二層</a:t>
            </a:r>
          </a:p>
          <a:p>
            <a:pPr lvl="2" eaLnBrk="1" latinLnBrk="0" hangingPunct="1"/>
            <a:r>
              <a:rPr lang="zh-TW" altLang="en-US" smtClean="0"/>
              <a:t>第三層</a:t>
            </a:r>
          </a:p>
          <a:p>
            <a:pPr lvl="3" eaLnBrk="1" latinLnBrk="0" hangingPunct="1"/>
            <a:r>
              <a:rPr lang="zh-TW" altLang="en-US" smtClean="0"/>
              <a:t>第四層</a:t>
            </a:r>
          </a:p>
          <a:p>
            <a:pPr lvl="4" eaLnBrk="1" latinLnBrk="0" hangingPunct="1"/>
            <a:r>
              <a:rPr lang="zh-TW" altLang="en-US" smtClean="0"/>
              <a:t>第五層</a:t>
            </a:r>
            <a:endParaRPr kumimoji="0" lang="en-US"/>
          </a:p>
        </p:txBody>
      </p:sp>
      <p:sp>
        <p:nvSpPr>
          <p:cNvPr id="4" name="日期版面配置區 3"/>
          <p:cNvSpPr>
            <a:spLocks noGrp="1"/>
          </p:cNvSpPr>
          <p:nvPr>
            <p:ph type="dt" sz="half" idx="10"/>
          </p:nvPr>
        </p:nvSpPr>
        <p:spPr/>
        <p:txBody>
          <a:bodyPr/>
          <a:lstStyle>
            <a:extLst/>
          </a:lstStyle>
          <a:p>
            <a:fld id="{D83572B2-F5E9-4510-B0C7-04AAC5DE6AEB}" type="datetimeFigureOut">
              <a:rPr lang="zh-TW" altLang="en-US" smtClean="0"/>
              <a:t>2014/6/9</a:t>
            </a:fld>
            <a:endParaRPr lang="zh-TW" altLang="en-US"/>
          </a:p>
        </p:txBody>
      </p:sp>
      <p:sp>
        <p:nvSpPr>
          <p:cNvPr id="5" name="頁尾版面配置區 4"/>
          <p:cNvSpPr>
            <a:spLocks noGrp="1"/>
          </p:cNvSpPr>
          <p:nvPr>
            <p:ph type="ftr" sz="quarter" idx="11"/>
          </p:nvPr>
        </p:nvSpPr>
        <p:spPr/>
        <p:txBody>
          <a:bodyPr/>
          <a:lstStyle>
            <a:extLst/>
          </a:lstStyle>
          <a:p>
            <a:endParaRPr lang="zh-TW" altLang="en-US"/>
          </a:p>
        </p:txBody>
      </p:sp>
      <p:sp>
        <p:nvSpPr>
          <p:cNvPr id="6" name="投影片編號版面配置區 5"/>
          <p:cNvSpPr>
            <a:spLocks noGrp="1"/>
          </p:cNvSpPr>
          <p:nvPr>
            <p:ph type="sldNum" sz="quarter" idx="12"/>
          </p:nvPr>
        </p:nvSpPr>
        <p:spPr/>
        <p:txBody>
          <a:bodyPr/>
          <a:lstStyle>
            <a:extLst/>
          </a:lstStyle>
          <a:p>
            <a:fld id="{42A0A66B-95E5-4806-8E19-4D53829D6FFC}" type="slidenum">
              <a:rPr lang="zh-TW" altLang="en-US" smtClean="0"/>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648558" y="1600201"/>
            <a:ext cx="34480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5237285" y="1600201"/>
            <a:ext cx="344951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6D968E-6674-4000-9819-4B4F8073034E}"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48105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270"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270"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4EFD2F-FA56-455E-85C9-65FDCE47A0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682055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7E42FEC-A4A1-4001-9E26-CA2876E55C0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37973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290705-B1C8-410F-A1CC-B149FE3A1FCB}"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3675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435"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538" y="273051"/>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1"/>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9F7BBD-161B-410F-BBE4-CFEC1EE898D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4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166"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FEED8BB-96A8-4D4A-982B-26970A0F0DC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4168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d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648558" y="274638"/>
            <a:ext cx="703824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8" name="Rectangle 3"/>
          <p:cNvSpPr>
            <a:spLocks noGrp="1" noChangeArrowheads="1"/>
          </p:cNvSpPr>
          <p:nvPr>
            <p:ph type="body" idx="1"/>
          </p:nvPr>
        </p:nvSpPr>
        <p:spPr bwMode="auto">
          <a:xfrm>
            <a:off x="1648558" y="1600201"/>
            <a:ext cx="703824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9332" name="Rectangle 4"/>
          <p:cNvSpPr>
            <a:spLocks noGrp="1" noChangeArrowheads="1"/>
          </p:cNvSpPr>
          <p:nvPr>
            <p:ph type="dt" sz="half" idx="2"/>
          </p:nvPr>
        </p:nvSpPr>
        <p:spPr bwMode="auto">
          <a:xfrm>
            <a:off x="1648558"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kumimoji="1" lang="en-US" altLang="ja-JP">
              <a:solidFill>
                <a:srgbClr val="000000"/>
              </a:solidFill>
            </a:endParaRPr>
          </a:p>
        </p:txBody>
      </p:sp>
      <p:sp>
        <p:nvSpPr>
          <p:cNvPr id="99333" name="Rectangle 5"/>
          <p:cNvSpPr>
            <a:spLocks noGrp="1" noChangeArrowheads="1"/>
          </p:cNvSpPr>
          <p:nvPr>
            <p:ph type="ftr" sz="quarter" idx="3"/>
          </p:nvPr>
        </p:nvSpPr>
        <p:spPr bwMode="auto">
          <a:xfrm>
            <a:off x="4040066"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kumimoji="1" lang="en-US" altLang="ja-JP">
              <a:solidFill>
                <a:srgbClr val="000000"/>
              </a:solidFill>
            </a:endParaRPr>
          </a:p>
        </p:txBody>
      </p:sp>
      <p:sp>
        <p:nvSpPr>
          <p:cNvPr id="99334" name="Rectangle 6"/>
          <p:cNvSpPr>
            <a:spLocks noGrp="1" noChangeArrowheads="1"/>
          </p:cNvSpPr>
          <p:nvPr>
            <p:ph type="sldNum" sz="quarter" idx="4"/>
          </p:nvPr>
        </p:nvSpPr>
        <p:spPr bwMode="auto">
          <a:xfrm>
            <a:off x="7363558" y="6245225"/>
            <a:ext cx="132324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39B71A-D866-4368-B45D-5A1AD1A133F7}" type="slidenum">
              <a:rPr kumimoji="1" lang="en-US" altLang="ja-JP">
                <a:solidFill>
                  <a:srgbClr val="000000"/>
                </a:solidFill>
              </a:rPr>
              <a:pPr fontAlgn="base">
                <a:spcBef>
                  <a:spcPct val="0"/>
                </a:spcBef>
                <a:spcAft>
                  <a:spcPct val="0"/>
                </a:spcAft>
                <a:defRPr/>
              </a:pPr>
              <a:t>‹#›</a:t>
            </a:fld>
            <a:endParaRPr kumimoji="1" lang="en-US" altLang="ja-JP">
              <a:solidFill>
                <a:srgbClr val="000000"/>
              </a:solidFill>
            </a:endParaRPr>
          </a:p>
        </p:txBody>
      </p:sp>
    </p:spTree>
    <p:extLst>
      <p:ext uri="{BB962C8B-B14F-4D97-AF65-F5344CB8AC3E}">
        <p14:creationId xmlns:p14="http://schemas.microsoft.com/office/powerpoint/2010/main" val="1945596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Arial" charset="0"/>
          <a:ea typeface="MS PGothic" pitchFamily="34" charset="-128"/>
        </a:defRPr>
      </a:lvl2pPr>
      <a:lvl3pPr algn="l" rtl="0" eaLnBrk="0" fontAlgn="base" hangingPunct="0">
        <a:spcBef>
          <a:spcPct val="0"/>
        </a:spcBef>
        <a:spcAft>
          <a:spcPct val="0"/>
        </a:spcAft>
        <a:defRPr kumimoji="1" sz="4400">
          <a:solidFill>
            <a:schemeClr val="tx2"/>
          </a:solidFill>
          <a:latin typeface="Arial" charset="0"/>
          <a:ea typeface="MS PGothic" pitchFamily="34" charset="-128"/>
        </a:defRPr>
      </a:lvl3pPr>
      <a:lvl4pPr algn="l" rtl="0" eaLnBrk="0" fontAlgn="base" hangingPunct="0">
        <a:spcBef>
          <a:spcPct val="0"/>
        </a:spcBef>
        <a:spcAft>
          <a:spcPct val="0"/>
        </a:spcAft>
        <a:defRPr kumimoji="1" sz="4400">
          <a:solidFill>
            <a:schemeClr val="tx2"/>
          </a:solidFill>
          <a:latin typeface="Arial" charset="0"/>
          <a:ea typeface="MS PGothic" pitchFamily="34" charset="-128"/>
        </a:defRPr>
      </a:lvl4pPr>
      <a:lvl5pPr algn="l" rtl="0" eaLnBrk="0" fontAlgn="base" hangingPunct="0">
        <a:spcBef>
          <a:spcPct val="0"/>
        </a:spcBef>
        <a:spcAft>
          <a:spcPct val="0"/>
        </a:spcAft>
        <a:defRPr kumimoji="1" sz="4400">
          <a:solidFill>
            <a:schemeClr val="tx2"/>
          </a:solidFill>
          <a:latin typeface="Arial" charset="0"/>
          <a:ea typeface="MS PGothic" pitchFamily="34" charset="-128"/>
        </a:defRPr>
      </a:lvl5pPr>
      <a:lvl6pPr marL="457200" algn="l" rtl="0" fontAlgn="base">
        <a:spcBef>
          <a:spcPct val="0"/>
        </a:spcBef>
        <a:spcAft>
          <a:spcPct val="0"/>
        </a:spcAft>
        <a:defRPr kumimoji="1" sz="4400">
          <a:solidFill>
            <a:schemeClr val="tx2"/>
          </a:solidFill>
          <a:latin typeface="Arial" charset="0"/>
          <a:ea typeface="MS PGothic" pitchFamily="34" charset="-128"/>
        </a:defRPr>
      </a:lvl6pPr>
      <a:lvl7pPr marL="914400" algn="l" rtl="0" fontAlgn="base">
        <a:spcBef>
          <a:spcPct val="0"/>
        </a:spcBef>
        <a:spcAft>
          <a:spcPct val="0"/>
        </a:spcAft>
        <a:defRPr kumimoji="1" sz="4400">
          <a:solidFill>
            <a:schemeClr val="tx2"/>
          </a:solidFill>
          <a:latin typeface="Arial" charset="0"/>
          <a:ea typeface="MS PGothic" pitchFamily="34" charset="-128"/>
        </a:defRPr>
      </a:lvl7pPr>
      <a:lvl8pPr marL="1371600" algn="l" rtl="0" fontAlgn="base">
        <a:spcBef>
          <a:spcPct val="0"/>
        </a:spcBef>
        <a:spcAft>
          <a:spcPct val="0"/>
        </a:spcAft>
        <a:defRPr kumimoji="1" sz="4400">
          <a:solidFill>
            <a:schemeClr val="tx2"/>
          </a:solidFill>
          <a:latin typeface="Arial" charset="0"/>
          <a:ea typeface="MS PGothic" pitchFamily="34" charset="-128"/>
        </a:defRPr>
      </a:lvl8pPr>
      <a:lvl9pPr marL="1828800" algn="l" rtl="0" fontAlgn="base">
        <a:spcBef>
          <a:spcPct val="0"/>
        </a:spcBef>
        <a:spcAft>
          <a:spcPct val="0"/>
        </a:spcAft>
        <a:defRPr kumimoji="1" sz="4400">
          <a:solidFill>
            <a:schemeClr val="tx2"/>
          </a:solidFill>
          <a:latin typeface="Arial" charset="0"/>
          <a:ea typeface="MS PGothic" pitchFamily="34"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CC6600"/>
        </a:buClr>
        <a:buFont typeface="Arial"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800000"/>
        </a:buClr>
        <a:buFont typeface="Arial" charset="0"/>
        <a:buChar char="•"/>
        <a:defRPr kumimoji="1" sz="2000">
          <a:solidFill>
            <a:schemeClr val="tx1"/>
          </a:solidFill>
          <a:latin typeface="+mn-lt"/>
          <a:ea typeface="+mn-ea"/>
        </a:defRPr>
      </a:lvl5pPr>
      <a:lvl6pPr marL="2514600" indent="-228600" algn="l" rtl="0" fontAlgn="base">
        <a:spcBef>
          <a:spcPct val="20000"/>
        </a:spcBef>
        <a:spcAft>
          <a:spcPct val="0"/>
        </a:spcAft>
        <a:buClr>
          <a:srgbClr val="800000"/>
        </a:buClr>
        <a:buFont typeface="Arial" charset="0"/>
        <a:buChar char="•"/>
        <a:defRPr kumimoji="1" sz="2000">
          <a:solidFill>
            <a:schemeClr val="tx1"/>
          </a:solidFill>
          <a:latin typeface="+mn-lt"/>
          <a:ea typeface="+mn-ea"/>
        </a:defRPr>
      </a:lvl6pPr>
      <a:lvl7pPr marL="2971800" indent="-228600" algn="l" rtl="0" fontAlgn="base">
        <a:spcBef>
          <a:spcPct val="20000"/>
        </a:spcBef>
        <a:spcAft>
          <a:spcPct val="0"/>
        </a:spcAft>
        <a:buClr>
          <a:srgbClr val="800000"/>
        </a:buClr>
        <a:buFont typeface="Arial" charset="0"/>
        <a:buChar char="•"/>
        <a:defRPr kumimoji="1" sz="2000">
          <a:solidFill>
            <a:schemeClr val="tx1"/>
          </a:solidFill>
          <a:latin typeface="+mn-lt"/>
          <a:ea typeface="+mn-ea"/>
        </a:defRPr>
      </a:lvl7pPr>
      <a:lvl8pPr marL="3429000" indent="-228600" algn="l" rtl="0" fontAlgn="base">
        <a:spcBef>
          <a:spcPct val="20000"/>
        </a:spcBef>
        <a:spcAft>
          <a:spcPct val="0"/>
        </a:spcAft>
        <a:buClr>
          <a:srgbClr val="800000"/>
        </a:buClr>
        <a:buFont typeface="Arial" charset="0"/>
        <a:buChar char="•"/>
        <a:defRPr kumimoji="1" sz="2000">
          <a:solidFill>
            <a:schemeClr val="tx1"/>
          </a:solidFill>
          <a:latin typeface="+mn-lt"/>
          <a:ea typeface="+mn-ea"/>
        </a:defRPr>
      </a:lvl8pPr>
      <a:lvl9pPr marL="3886200" indent="-228600" algn="l" rtl="0" fontAlgn="base">
        <a:spcBef>
          <a:spcPct val="20000"/>
        </a:spcBef>
        <a:spcAft>
          <a:spcPct val="0"/>
        </a:spcAft>
        <a:buClr>
          <a:srgbClr val="800000"/>
        </a:buClr>
        <a:buFont typeface="Arial" charset="0"/>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base">
              <a:spcBef>
                <a:spcPct val="0"/>
              </a:spcBef>
              <a:spcAft>
                <a:spcPct val="0"/>
              </a:spcAft>
              <a:defRPr/>
            </a:pPr>
            <a:endParaRPr kumimoji="1" lang="en-US" altLang="ja-JP">
              <a:solidFill>
                <a:srgbClr val="000000"/>
              </a:solidFill>
            </a:endParaRPr>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endParaRPr kumimoji="1" lang="en-US" altLang="ja-JP">
              <a:solidFill>
                <a:srgbClr val="000000"/>
              </a:solidFill>
            </a:endParaRPr>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fld id="{8B39B71A-D866-4368-B45D-5A1AD1A133F7}" type="slidenum">
              <a:rPr kumimoji="1" lang="en-US" altLang="ja-JP" smtClean="0">
                <a:solidFill>
                  <a:srgbClr val="000000"/>
                </a:solidFill>
              </a:rPr>
              <a:pPr fontAlgn="base">
                <a:spcBef>
                  <a:spcPct val="0"/>
                </a:spcBef>
                <a:spcAft>
                  <a:spcPct val="0"/>
                </a:spcAft>
                <a:defRPr/>
              </a:pPr>
              <a:t>‹#›</a:t>
            </a:fld>
            <a:endParaRPr kumimoji="1" lang="en-US" altLang="ja-JP">
              <a:solidFill>
                <a:srgbClr val="000000"/>
              </a:solidFill>
            </a:endParaRPr>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圓形圖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橢圓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甜甜圈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矩形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標題版面配置區 4"/>
          <p:cNvSpPr>
            <a:spLocks noGrp="1"/>
          </p:cNvSpPr>
          <p:nvPr>
            <p:ph type="title"/>
          </p:nvPr>
        </p:nvSpPr>
        <p:spPr>
          <a:xfrm>
            <a:off x="1435608" y="274638"/>
            <a:ext cx="7498080" cy="1143000"/>
          </a:xfrm>
          <a:prstGeom prst="rect">
            <a:avLst/>
          </a:prstGeom>
        </p:spPr>
        <p:txBody>
          <a:bodyPr anchor="ctr">
            <a:normAutofit/>
          </a:bodyPr>
          <a:lstStyle>
            <a:extLst/>
          </a:lstStyle>
          <a:p>
            <a:r>
              <a:rPr kumimoji="0" lang="zh-TW" altLang="en-US" smtClean="0"/>
              <a:t>按一下以編輯母片標題樣式</a:t>
            </a:r>
            <a:endParaRPr kumimoji="0" lang="en-US"/>
          </a:p>
        </p:txBody>
      </p:sp>
      <p:sp>
        <p:nvSpPr>
          <p:cNvPr id="9" name="文字版面配置區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zh-TW" altLang="en-US" smtClean="0"/>
              <a:t>按一下以編輯母片文字樣式</a:t>
            </a:r>
          </a:p>
          <a:p>
            <a:pPr lvl="1" eaLnBrk="1" latinLnBrk="0" hangingPunct="1"/>
            <a:r>
              <a:rPr kumimoji="0" lang="zh-TW" altLang="en-US" smtClean="0"/>
              <a:t>第二層</a:t>
            </a:r>
          </a:p>
          <a:p>
            <a:pPr lvl="2" eaLnBrk="1" latinLnBrk="0" hangingPunct="1"/>
            <a:r>
              <a:rPr kumimoji="0" lang="zh-TW" altLang="en-US" smtClean="0"/>
              <a:t>第三層</a:t>
            </a:r>
          </a:p>
          <a:p>
            <a:pPr lvl="3" eaLnBrk="1" latinLnBrk="0" hangingPunct="1"/>
            <a:r>
              <a:rPr kumimoji="0" lang="zh-TW" altLang="en-US" smtClean="0"/>
              <a:t>第四層</a:t>
            </a:r>
          </a:p>
          <a:p>
            <a:pPr lvl="4" eaLnBrk="1" latinLnBrk="0" hangingPunct="1"/>
            <a:r>
              <a:rPr kumimoji="0" lang="zh-TW" altLang="en-US" smtClean="0"/>
              <a:t>第五層</a:t>
            </a:r>
            <a:endParaRPr kumimoji="0" lang="en-US"/>
          </a:p>
        </p:txBody>
      </p:sp>
      <p:sp>
        <p:nvSpPr>
          <p:cNvPr id="24" name="日期版面配置區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fontAlgn="base">
              <a:spcBef>
                <a:spcPct val="0"/>
              </a:spcBef>
              <a:spcAft>
                <a:spcPct val="0"/>
              </a:spcAft>
              <a:defRPr/>
            </a:pPr>
            <a:endParaRPr kumimoji="1" lang="en-US" altLang="ja-JP">
              <a:solidFill>
                <a:srgbClr val="000000"/>
              </a:solidFill>
            </a:endParaRPr>
          </a:p>
        </p:txBody>
      </p:sp>
      <p:sp>
        <p:nvSpPr>
          <p:cNvPr id="10" name="頁尾版面配置區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endParaRPr kumimoji="1" lang="en-US" altLang="ja-JP">
              <a:solidFill>
                <a:srgbClr val="000000"/>
              </a:solidFill>
            </a:endParaRPr>
          </a:p>
        </p:txBody>
      </p:sp>
      <p:sp>
        <p:nvSpPr>
          <p:cNvPr id="22" name="投影片編號版面配置區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fontAlgn="base">
              <a:spcBef>
                <a:spcPct val="0"/>
              </a:spcBef>
              <a:spcAft>
                <a:spcPct val="0"/>
              </a:spcAft>
              <a:defRPr/>
            </a:pPr>
            <a:fld id="{8B39B71A-D866-4368-B45D-5A1AD1A133F7}" type="slidenum">
              <a:rPr kumimoji="1" lang="en-US" altLang="ja-JP" smtClean="0">
                <a:solidFill>
                  <a:srgbClr val="000000"/>
                </a:solidFill>
              </a:rPr>
              <a:pPr fontAlgn="base">
                <a:spcBef>
                  <a:spcPct val="0"/>
                </a:spcBef>
                <a:spcAft>
                  <a:spcPct val="0"/>
                </a:spcAft>
                <a:defRPr/>
              </a:pPr>
              <a:t>‹#›</a:t>
            </a:fld>
            <a:endParaRPr kumimoji="1" lang="en-US" altLang="ja-JP">
              <a:solidFill>
                <a:srgbClr val="000000"/>
              </a:solidFill>
            </a:endParaRPr>
          </a:p>
        </p:txBody>
      </p:sp>
      <p:sp>
        <p:nvSpPr>
          <p:cNvPr id="15" name="矩形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jpe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55.jp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6.jpe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194599" y="2780928"/>
            <a:ext cx="7772400" cy="1470025"/>
          </a:xfrm>
        </p:spPr>
        <p:txBody>
          <a:bodyPr>
            <a:noAutofit/>
          </a:bodyPr>
          <a:lstStyle/>
          <a:p>
            <a:r>
              <a:rPr lang="en-US" altLang="zh-TW" sz="2800" b="1" dirty="0">
                <a:solidFill>
                  <a:schemeClr val="bg1">
                    <a:lumMod val="50000"/>
                  </a:schemeClr>
                </a:solidFill>
              </a:rPr>
              <a:t>2014</a:t>
            </a:r>
            <a:r>
              <a:rPr lang="zh-TW" altLang="zh-TW" sz="2800" b="1" dirty="0">
                <a:solidFill>
                  <a:schemeClr val="bg1">
                    <a:lumMod val="50000"/>
                  </a:schemeClr>
                </a:solidFill>
                <a:latin typeface="標楷體" panose="03000509000000000000" pitchFamily="65" charset="-120"/>
                <a:ea typeface="標楷體" panose="03000509000000000000" pitchFamily="65" charset="-120"/>
              </a:rPr>
              <a:t>「動物解放、動物權與生態平權</a:t>
            </a:r>
            <a:r>
              <a:rPr lang="en-US" altLang="zh-TW" sz="2800" b="1" dirty="0">
                <a:solidFill>
                  <a:schemeClr val="bg1">
                    <a:lumMod val="50000"/>
                  </a:schemeClr>
                </a:solidFill>
                <a:latin typeface="標楷體" panose="03000509000000000000" pitchFamily="65" charset="-120"/>
                <a:ea typeface="標楷體" panose="03000509000000000000" pitchFamily="65" charset="-120"/>
              </a:rPr>
              <a:t>——</a:t>
            </a:r>
            <a:r>
              <a:rPr lang="zh-TW" altLang="zh-TW" sz="2800" dirty="0">
                <a:solidFill>
                  <a:schemeClr val="bg1">
                    <a:lumMod val="50000"/>
                  </a:schemeClr>
                </a:solidFill>
                <a:latin typeface="標楷體" panose="03000509000000000000" pitchFamily="65" charset="-120"/>
                <a:ea typeface="標楷體" panose="03000509000000000000" pitchFamily="65" charset="-120"/>
              </a:rPr>
              <a:t/>
            </a:r>
            <a:br>
              <a:rPr lang="zh-TW" altLang="zh-TW" sz="2800" dirty="0">
                <a:solidFill>
                  <a:schemeClr val="bg1">
                    <a:lumMod val="50000"/>
                  </a:schemeClr>
                </a:solidFill>
                <a:latin typeface="標楷體" panose="03000509000000000000" pitchFamily="65" charset="-120"/>
                <a:ea typeface="標楷體" panose="03000509000000000000" pitchFamily="65" charset="-120"/>
              </a:rPr>
            </a:br>
            <a:r>
              <a:rPr lang="zh-TW" altLang="zh-TW" sz="2800" b="1" dirty="0">
                <a:solidFill>
                  <a:schemeClr val="bg1">
                    <a:lumMod val="50000"/>
                  </a:schemeClr>
                </a:solidFill>
                <a:latin typeface="標楷體" panose="03000509000000000000" pitchFamily="65" charset="-120"/>
                <a:ea typeface="標楷體" panose="03000509000000000000" pitchFamily="65" charset="-120"/>
              </a:rPr>
              <a:t>東、西方哲學與宗教對話」國際會議</a:t>
            </a:r>
            <a:r>
              <a:rPr lang="zh-TW" altLang="zh-TW" sz="2800" dirty="0">
                <a:solidFill>
                  <a:schemeClr val="bg1">
                    <a:lumMod val="50000"/>
                  </a:schemeClr>
                </a:solidFill>
                <a:latin typeface="標楷體" panose="03000509000000000000" pitchFamily="65" charset="-120"/>
                <a:ea typeface="標楷體" panose="03000509000000000000" pitchFamily="65" charset="-120"/>
              </a:rPr>
              <a:t/>
            </a:r>
            <a:br>
              <a:rPr lang="zh-TW" altLang="zh-TW" sz="2800" dirty="0">
                <a:solidFill>
                  <a:schemeClr val="bg1">
                    <a:lumMod val="50000"/>
                  </a:schemeClr>
                </a:solidFill>
                <a:latin typeface="標楷體" panose="03000509000000000000" pitchFamily="65" charset="-120"/>
                <a:ea typeface="標楷體" panose="03000509000000000000" pitchFamily="65" charset="-120"/>
              </a:rPr>
            </a:br>
            <a:endParaRPr lang="zh-TW" altLang="en-US" sz="2800" dirty="0">
              <a:solidFill>
                <a:schemeClr val="bg1">
                  <a:lumMod val="50000"/>
                </a:schemeClr>
              </a:solidFill>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3131840" y="4149080"/>
            <a:ext cx="3096344" cy="792088"/>
          </a:xfrm>
          <a:noFill/>
          <a:ln>
            <a:noFill/>
          </a:ln>
          <a:effectLst>
            <a:softEdge rad="31750"/>
          </a:effectLst>
          <a:scene3d>
            <a:camera prst="orthographicFront"/>
            <a:lightRig rig="soft" dir="tl">
              <a:rot lat="0" lon="0" rev="0"/>
            </a:lightRig>
          </a:scene3d>
          <a:sp3d/>
        </p:spPr>
        <p:style>
          <a:lnRef idx="2">
            <a:schemeClr val="accent6"/>
          </a:lnRef>
          <a:fillRef idx="1">
            <a:schemeClr val="lt1"/>
          </a:fillRef>
          <a:effectRef idx="0">
            <a:schemeClr val="accent6"/>
          </a:effectRef>
          <a:fontRef idx="minor">
            <a:schemeClr val="dk1"/>
          </a:fontRef>
        </p:style>
        <p:txBody>
          <a:bodyPr>
            <a:noAutofit/>
            <a:sp3d contourW="25400" prstMaterial="matte">
              <a:bevelT w="25400" h="55880" prst="artDeco"/>
              <a:contourClr>
                <a:schemeClr val="accent2">
                  <a:tint val="20000"/>
                </a:schemeClr>
              </a:contourClr>
            </a:sp3d>
          </a:bodyPr>
          <a:lstStyle/>
          <a:p>
            <a:pPr algn="ctr"/>
            <a:r>
              <a:rPr lang="zh-TW" altLang="en-US" sz="5400" b="1" spc="50" dirty="0" smtClean="0">
                <a:ln w="11430"/>
                <a:solidFill>
                  <a:srgbClr val="C00000"/>
                </a:solidFill>
                <a:latin typeface="標楷體" panose="03000509000000000000" pitchFamily="65" charset="-120"/>
                <a:ea typeface="標楷體" panose="03000509000000000000" pitchFamily="65" charset="-120"/>
              </a:rPr>
              <a:t>成果報告</a:t>
            </a:r>
            <a:endParaRPr lang="zh-TW" altLang="en-US" sz="5400" b="1" spc="50" dirty="0">
              <a:ln w="11430"/>
              <a:solidFill>
                <a:srgbClr val="C00000"/>
              </a:solidFill>
              <a:latin typeface="標楷體" panose="03000509000000000000" pitchFamily="65" charset="-120"/>
              <a:ea typeface="標楷體" panose="03000509000000000000" pitchFamily="65" charset="-12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799722"/>
            <a:ext cx="7085013"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787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539552" y="476673"/>
            <a:ext cx="7772400" cy="792088"/>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專題演講</a:t>
            </a:r>
            <a:endParaRPr lang="zh-TW" altLang="en-US" sz="3200" b="1" dirty="0">
              <a:solidFill>
                <a:schemeClr val="tx1"/>
              </a:solidFill>
              <a:latin typeface="標楷體" panose="03000509000000000000" pitchFamily="65" charset="-120"/>
              <a:ea typeface="標楷體" panose="03000509000000000000" pitchFamily="65" charset="-120"/>
            </a:endParaRPr>
          </a:p>
        </p:txBody>
      </p:sp>
      <p:graphicFrame>
        <p:nvGraphicFramePr>
          <p:cNvPr id="7" name="資料庫圖表 6"/>
          <p:cNvGraphicFramePr/>
          <p:nvPr>
            <p:extLst>
              <p:ext uri="{D42A27DB-BD31-4B8C-83A1-F6EECF244321}">
                <p14:modId xmlns:p14="http://schemas.microsoft.com/office/powerpoint/2010/main" val="1272568305"/>
              </p:ext>
            </p:extLst>
          </p:nvPr>
        </p:nvGraphicFramePr>
        <p:xfrm>
          <a:off x="539552" y="836712"/>
          <a:ext cx="820891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D:\active files\2014年國際研討會\會後作業\相片\Tom-縮小.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7744" y="2996952"/>
            <a:ext cx="6264696" cy="36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094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539552" y="476673"/>
            <a:ext cx="7772400" cy="792088"/>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專題演講</a:t>
            </a:r>
            <a:endParaRPr lang="zh-TW" altLang="en-US" sz="3200" b="1" dirty="0">
              <a:solidFill>
                <a:schemeClr val="tx1"/>
              </a:solidFill>
              <a:latin typeface="標楷體" panose="03000509000000000000" pitchFamily="65" charset="-120"/>
              <a:ea typeface="標楷體" panose="03000509000000000000" pitchFamily="65" charset="-120"/>
            </a:endParaRPr>
          </a:p>
        </p:txBody>
      </p:sp>
      <p:graphicFrame>
        <p:nvGraphicFramePr>
          <p:cNvPr id="7" name="資料庫圖表 6"/>
          <p:cNvGraphicFramePr/>
          <p:nvPr>
            <p:extLst>
              <p:ext uri="{D42A27DB-BD31-4B8C-83A1-F6EECF244321}">
                <p14:modId xmlns:p14="http://schemas.microsoft.com/office/powerpoint/2010/main" val="1001942094"/>
              </p:ext>
            </p:extLst>
          </p:nvPr>
        </p:nvGraphicFramePr>
        <p:xfrm>
          <a:off x="539552" y="908720"/>
          <a:ext cx="820891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圖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9752" y="2852936"/>
            <a:ext cx="5960416" cy="3888432"/>
          </a:xfrm>
          <a:prstGeom prst="rect">
            <a:avLst/>
          </a:prstGeom>
        </p:spPr>
      </p:pic>
    </p:spTree>
    <p:extLst>
      <p:ext uri="{BB962C8B-B14F-4D97-AF65-F5344CB8AC3E}">
        <p14:creationId xmlns:p14="http://schemas.microsoft.com/office/powerpoint/2010/main" val="2928101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83568" y="1268760"/>
            <a:ext cx="7772400" cy="5040560"/>
          </a:xfrm>
        </p:spPr>
        <p:txBody>
          <a:bodyPr>
            <a:normAutofit/>
          </a:bodyPr>
          <a:lstStyle/>
          <a:p>
            <a:pPr marR="76200" indent="97790">
              <a:lnSpc>
                <a:spcPts val="3000"/>
              </a:lnSpc>
              <a:spcBef>
                <a:spcPts val="240"/>
              </a:spcBef>
              <a:spcAft>
                <a:spcPts val="0"/>
              </a:spcAft>
            </a:pPr>
            <a:r>
              <a:rPr lang="zh-TW" altLang="en-US" sz="2800" i="1" kern="100" dirty="0" smtClean="0">
                <a:solidFill>
                  <a:srgbClr val="0070C0"/>
                </a:solidFill>
                <a:latin typeface="標楷體" panose="03000509000000000000" pitchFamily="65" charset="-120"/>
                <a:ea typeface="標楷體" panose="03000509000000000000" pitchFamily="65" charset="-120"/>
              </a:rPr>
              <a:t>    </a:t>
            </a:r>
            <a:r>
              <a:rPr lang="zh-TW" altLang="zh-TW" sz="2800" i="1" kern="100" dirty="0" smtClean="0">
                <a:solidFill>
                  <a:srgbClr val="0070C0"/>
                </a:solidFill>
                <a:latin typeface="標楷體" panose="03000509000000000000" pitchFamily="65" charset="-120"/>
                <a:ea typeface="標楷體" panose="03000509000000000000" pitchFamily="65" charset="-120"/>
              </a:rPr>
              <a:t>世紀性人</a:t>
            </a:r>
            <a:r>
              <a:rPr lang="zh-TW" altLang="zh-TW" sz="2800" i="1" kern="100" dirty="0">
                <a:solidFill>
                  <a:srgbClr val="0070C0"/>
                </a:solidFill>
                <a:latin typeface="標楷體" panose="03000509000000000000" pitchFamily="65" charset="-120"/>
                <a:ea typeface="標楷體" panose="03000509000000000000" pitchFamily="65" charset="-120"/>
              </a:rPr>
              <a:t>畜共通疾病之動保觀點與</a:t>
            </a:r>
            <a:r>
              <a:rPr lang="zh-TW" altLang="zh-TW" sz="2800" i="1" kern="100" dirty="0" smtClean="0">
                <a:solidFill>
                  <a:srgbClr val="0070C0"/>
                </a:solidFill>
                <a:latin typeface="標楷體" panose="03000509000000000000" pitchFamily="65" charset="-120"/>
                <a:ea typeface="標楷體" panose="03000509000000000000" pitchFamily="65" charset="-120"/>
              </a:rPr>
              <a:t>對策</a:t>
            </a:r>
            <a:r>
              <a:rPr lang="en-US" altLang="zh-TW" sz="2800" i="1" kern="100" dirty="0" smtClean="0">
                <a:solidFill>
                  <a:srgbClr val="0070C0"/>
                </a:solidFill>
                <a:latin typeface="標楷體" panose="03000509000000000000" pitchFamily="65" charset="-120"/>
                <a:ea typeface="標楷體" panose="03000509000000000000" pitchFamily="65" charset="-120"/>
              </a:rPr>
              <a:t/>
            </a:r>
            <a:br>
              <a:rPr lang="en-US" altLang="zh-TW" sz="2800" i="1" kern="100" dirty="0" smtClean="0">
                <a:solidFill>
                  <a:srgbClr val="0070C0"/>
                </a:solidFill>
                <a:latin typeface="標楷體" panose="03000509000000000000" pitchFamily="65" charset="-120"/>
                <a:ea typeface="標楷體" panose="03000509000000000000" pitchFamily="65" charset="-120"/>
              </a:rPr>
            </a:br>
            <a:r>
              <a:rPr lang="en-US" altLang="zh-TW" sz="2800" i="1" kern="100" dirty="0" smtClean="0">
                <a:solidFill>
                  <a:srgbClr val="0070C0"/>
                </a:solidFill>
                <a:latin typeface="標楷體" panose="03000509000000000000" pitchFamily="65" charset="-120"/>
                <a:ea typeface="標楷體" panose="03000509000000000000" pitchFamily="65" charset="-120"/>
              </a:rPr>
              <a:t/>
            </a:r>
            <a:br>
              <a:rPr lang="en-US" altLang="zh-TW" sz="2800" i="1" kern="100" dirty="0" smtClean="0">
                <a:solidFill>
                  <a:srgbClr val="0070C0"/>
                </a:solidFill>
                <a:latin typeface="標楷體" panose="03000509000000000000" pitchFamily="65" charset="-120"/>
                <a:ea typeface="標楷體" panose="03000509000000000000" pitchFamily="65" charset="-120"/>
              </a:rPr>
            </a:br>
            <a:r>
              <a:rPr lang="en-US" altLang="zh-TW" sz="2600" dirty="0"/>
              <a:t>Joyce </a:t>
            </a:r>
            <a:r>
              <a:rPr lang="en-US" altLang="zh-TW" sz="2600" dirty="0" err="1"/>
              <a:t>D’Silva</a:t>
            </a:r>
            <a:r>
              <a:rPr lang="zh-TW" altLang="zh-TW" sz="2600" dirty="0"/>
              <a:t/>
            </a:r>
            <a:br>
              <a:rPr lang="zh-TW" altLang="zh-TW" sz="2600" dirty="0"/>
            </a:b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動物</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防疫撲殺</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與</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人類健康之倫理考量與實務</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探討</a:t>
            </a:r>
            <a:r>
              <a:rPr lang="en-US"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br>
            <a:r>
              <a:rPr lang="en-GB" altLang="zh-TW" sz="2600" dirty="0" err="1"/>
              <a:t>Jörg</a:t>
            </a:r>
            <a:r>
              <a:rPr lang="en-GB" altLang="zh-TW" sz="2600" dirty="0"/>
              <a:t> </a:t>
            </a:r>
            <a:r>
              <a:rPr lang="en-GB" altLang="zh-TW" sz="2600" dirty="0" err="1"/>
              <a:t>Luy</a:t>
            </a:r>
            <a:r>
              <a:rPr lang="zh-TW" altLang="zh-TW" sz="2600" dirty="0"/>
              <a:t/>
            </a:r>
            <a:br>
              <a:rPr lang="zh-TW" altLang="zh-TW" sz="2600" dirty="0"/>
            </a:b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撲殺動物作為</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疫情控制手段之倫理爭議</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—觀察德語系國家如何運用強制性先決條件降低</a:t>
            </a:r>
            <a:r>
              <a:rPr lang="zh-TW" altLang="zh-TW" sz="20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民眾的疑慮</a:t>
            </a:r>
            <a:r>
              <a:rPr lang="en-US" altLang="zh-TW" sz="20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r>
            <a:br>
              <a:rPr lang="en-US" altLang="zh-TW" sz="20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b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b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葉力森</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走</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過死蔭的幽谷，卻進入更黑暗的未來？</a:t>
            </a:r>
            <a: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400" kern="100" dirty="0">
                <a:latin typeface="Times New Roman" panose="02020603050405020304" pitchFamily="18" charset="0"/>
                <a:ea typeface="標楷體" panose="03000509000000000000" pitchFamily="65" charset="-120"/>
                <a:cs typeface="Times New Roman" panose="02020603050405020304" pitchFamily="18" charset="0"/>
              </a:rPr>
            </a:br>
            <a:r>
              <a:rPr lang="zh-TW" altLang="en-US" sz="2400" kern="1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zh-TW" sz="22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談狂犬病疫情後的台灣的流浪動物問題</a:t>
            </a:r>
            <a:endParaRPr lang="zh-TW" altLang="zh-TW" sz="2200" kern="1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文字版面配置區 2"/>
          <p:cNvSpPr>
            <a:spLocks noGrp="1"/>
          </p:cNvSpPr>
          <p:nvPr>
            <p:ph type="body" idx="1"/>
          </p:nvPr>
        </p:nvSpPr>
        <p:spPr>
          <a:xfrm>
            <a:off x="611560" y="620689"/>
            <a:ext cx="7700392" cy="864096"/>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特別演講</a:t>
            </a:r>
            <a:r>
              <a:rPr lang="zh-TW" altLang="en-US" sz="2800" b="1" dirty="0" smtClean="0">
                <a:solidFill>
                  <a:srgbClr val="4F271C">
                    <a:satMod val="130000"/>
                  </a:srgbClr>
                </a:solidFill>
                <a:effectLst>
                  <a:outerShdw blurRad="50000" dist="30000" dir="5400000" algn="tl" rotWithShape="0">
                    <a:srgbClr val="000000">
                      <a:alpha val="30000"/>
                    </a:srgbClr>
                  </a:outerShdw>
                </a:effectLst>
                <a:latin typeface="新細明體"/>
                <a:ea typeface="新細明體"/>
              </a:rPr>
              <a:t>（</a:t>
            </a:r>
            <a:r>
              <a:rPr lang="en-US" altLang="zh-TW" sz="2400" b="1" dirty="0" smtClean="0">
                <a:solidFill>
                  <a:srgbClr val="4F271C">
                    <a:satMod val="130000"/>
                  </a:srgbClr>
                </a:solidFill>
                <a:effectLst>
                  <a:outerShdw blurRad="50000" dist="30000" dir="5400000" algn="tl" rotWithShape="0">
                    <a:srgbClr val="000000">
                      <a:alpha val="30000"/>
                    </a:srgbClr>
                  </a:outerShdw>
                </a:effectLst>
                <a:latin typeface="Times New Roman" panose="02020603050405020304" pitchFamily="18" charset="0"/>
                <a:ea typeface="新細明體"/>
                <a:cs typeface="Times New Roman" panose="02020603050405020304" pitchFamily="18" charset="0"/>
              </a:rPr>
              <a:t>90</a:t>
            </a:r>
            <a:r>
              <a:rPr lang="zh-TW" altLang="en-US" sz="2400" b="1" dirty="0" smtClean="0">
                <a:solidFill>
                  <a:srgbClr val="4F271C">
                    <a:satMod val="130000"/>
                  </a:srgbClr>
                </a:solidFill>
                <a:effectLst>
                  <a:outerShdw blurRad="50000" dist="30000" dir="5400000" algn="tl" rotWithShape="0">
                    <a:srgbClr val="000000">
                      <a:alpha val="30000"/>
                    </a:srgbClr>
                  </a:outerShdw>
                </a:effectLst>
                <a:latin typeface="Times New Roman" panose="02020603050405020304" pitchFamily="18" charset="0"/>
                <a:ea typeface="新細明體"/>
                <a:cs typeface="Times New Roman" panose="02020603050405020304" pitchFamily="18" charset="0"/>
              </a:rPr>
              <a:t>分鐘</a:t>
            </a:r>
            <a:r>
              <a:rPr lang="zh-TW" altLang="en-US" sz="2800" b="1" dirty="0">
                <a:solidFill>
                  <a:srgbClr val="4F271C">
                    <a:satMod val="130000"/>
                  </a:srgbClr>
                </a:solidFill>
                <a:effectLst>
                  <a:outerShdw blurRad="50000" dist="30000" dir="5400000" algn="tl" rotWithShape="0">
                    <a:srgbClr val="000000">
                      <a:alpha val="30000"/>
                    </a:srgbClr>
                  </a:outerShdw>
                </a:effectLst>
                <a:latin typeface="新細明體"/>
                <a:ea typeface="新細明體"/>
              </a:rPr>
              <a:t>）</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477746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11560" y="332656"/>
            <a:ext cx="8136904" cy="1512168"/>
          </a:xfrm>
        </p:spPr>
        <p:txBody>
          <a:bodyPr anchor="t">
            <a:normAutofit/>
          </a:bodyPr>
          <a:lstStyle/>
          <a:p>
            <a:pPr marL="1979613" indent="-1962150">
              <a:lnSpc>
                <a:spcPts val="3000"/>
              </a:lnSpc>
            </a:pPr>
            <a:r>
              <a:rPr lang="zh-TW" altLang="en-US" sz="3200" b="1" dirty="0">
                <a:solidFill>
                  <a:schemeClr val="tx1"/>
                </a:solidFill>
                <a:latin typeface="標楷體" panose="03000509000000000000" pitchFamily="65" charset="-120"/>
                <a:ea typeface="標楷體" panose="03000509000000000000" pitchFamily="65" charset="-120"/>
              </a:rPr>
              <a:t>特別演講</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smtClean="0">
                <a:latin typeface="Times New Roman" panose="02020603050405020304" pitchFamily="18" charset="0"/>
                <a:ea typeface="標楷體" panose="03000509000000000000" pitchFamily="65" charset="-120"/>
                <a:cs typeface="Times New Roman" panose="02020603050405020304" pitchFamily="18" charset="0"/>
              </a:rPr>
              <a:t>來自德國的 </a:t>
            </a:r>
            <a:r>
              <a:rPr lang="en-US"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Special  </a:t>
            </a:r>
            <a:r>
              <a:rPr lang="en-US"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Guest  Prof</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 </a:t>
            </a:r>
            <a:r>
              <a:rPr lang="en-GB" altLang="zh-TW" sz="2400" kern="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Jörg</a:t>
            </a:r>
            <a:r>
              <a:rPr lang="en-GB" altLang="zh-TW" sz="2400"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sz="2400" kern="100" dirty="0" err="1"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Luy</a:t>
            </a:r>
            <a:r>
              <a:rPr lang="zh-TW" altLang="en-US"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發表演講（左起：代表英國 </a:t>
            </a:r>
            <a:r>
              <a:rPr lang="en-US" altLang="zh-TW"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Ms.</a:t>
            </a:r>
            <a:r>
              <a:rPr lang="en-US" altLang="zh-TW"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Joyce </a:t>
            </a:r>
            <a:r>
              <a:rPr lang="en-US" altLang="zh-TW" sz="2400" dirty="0" err="1">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D’Silva</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發表的王寶輝先生、葉力森教授</a:t>
            </a:r>
            <a:r>
              <a:rPr lang="zh-TW" altLang="en-US" sz="24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24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主持人楊靜宇理事長</a:t>
            </a:r>
            <a:r>
              <a:rPr lang="zh-TW" altLang="en-US" sz="2400"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5123" name="Picture 3" descr="D:\active files\2014年國際研討會\會後作業\相片\特別演講-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060848"/>
            <a:ext cx="6336704"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9638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1124744"/>
            <a:ext cx="7772400" cy="4608512"/>
          </a:xfrm>
        </p:spPr>
        <p:txBody>
          <a:bodyPr>
            <a:normAutofit fontScale="90000"/>
          </a:bodyPr>
          <a:lstStyle/>
          <a:p>
            <a:pPr>
              <a:lnSpc>
                <a:spcPct val="150000"/>
              </a:lnSpc>
              <a:spcBef>
                <a:spcPts val="2400"/>
              </a:spcBef>
            </a:pPr>
            <a:r>
              <a:rPr lang="zh-TW" altLang="en-US" sz="3100" i="1" dirty="0" smtClean="0">
                <a:latin typeface="新細明體"/>
                <a:ea typeface="新細明體"/>
              </a:rPr>
              <a:t>￭</a:t>
            </a:r>
            <a:r>
              <a:rPr lang="zh-TW" altLang="en-US" sz="3100" i="1" dirty="0" smtClean="0">
                <a:solidFill>
                  <a:srgbClr val="0070C0"/>
                </a:solidFill>
                <a:latin typeface="標楷體" panose="03000509000000000000" pitchFamily="65" charset="-120"/>
                <a:ea typeface="標楷體" panose="03000509000000000000" pitchFamily="65" charset="-120"/>
              </a:rPr>
              <a:t>「</a:t>
            </a:r>
            <a:r>
              <a:rPr lang="zh-TW" altLang="en-US" sz="3100" i="1" dirty="0">
                <a:solidFill>
                  <a:srgbClr val="0070C0"/>
                </a:solidFill>
                <a:latin typeface="標楷體" panose="03000509000000000000" pitchFamily="65" charset="-120"/>
                <a:ea typeface="標楷體" panose="03000509000000000000" pitchFamily="65" charset="-120"/>
              </a:rPr>
              <a:t>動物權與生態平權」之東西方</a:t>
            </a:r>
            <a:r>
              <a:rPr lang="zh-TW" altLang="en-US" sz="3100" i="1" dirty="0" smtClean="0">
                <a:solidFill>
                  <a:srgbClr val="0070C0"/>
                </a:solidFill>
                <a:latin typeface="標楷體" panose="03000509000000000000" pitchFamily="65" charset="-120"/>
                <a:ea typeface="標楷體" panose="03000509000000000000" pitchFamily="65" charset="-120"/>
              </a:rPr>
              <a:t>對話</a:t>
            </a:r>
            <a:r>
              <a:rPr lang="zh-TW" altLang="en-US" sz="3100" i="1" dirty="0" smtClean="0">
                <a:solidFill>
                  <a:srgbClr val="0070C0"/>
                </a:solidFill>
                <a:latin typeface="新細明體"/>
                <a:ea typeface="新細明體"/>
              </a:rPr>
              <a:t>：</a:t>
            </a:r>
            <a:r>
              <a:rPr lang="en-US" altLang="zh-TW" sz="2900" dirty="0" smtClean="0">
                <a:latin typeface="Times New Roman" panose="02020603050405020304" pitchFamily="18" charset="0"/>
                <a:ea typeface="標楷體" panose="03000509000000000000" pitchFamily="65" charset="-120"/>
                <a:cs typeface="Times New Roman" panose="02020603050405020304" pitchFamily="18" charset="0"/>
              </a:rPr>
              <a:t>6</a:t>
            </a:r>
            <a:r>
              <a:rPr lang="zh-TW" altLang="en-US" sz="2900" dirty="0" smtClean="0">
                <a:latin typeface="Times New Roman" panose="02020603050405020304" pitchFamily="18" charset="0"/>
                <a:ea typeface="標楷體" panose="03000509000000000000" pitchFamily="65" charset="-120"/>
                <a:cs typeface="Times New Roman" panose="02020603050405020304" pitchFamily="18" charset="0"/>
              </a:rPr>
              <a:t>篇</a:t>
            </a:r>
            <a:r>
              <a:rPr lang="en-US" altLang="zh-TW" sz="3100"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3100" dirty="0" smtClean="0">
                <a:latin typeface="Times New Roman" panose="02020603050405020304" pitchFamily="18" charset="0"/>
                <a:ea typeface="標楷體" panose="03000509000000000000" pitchFamily="65" charset="-120"/>
                <a:cs typeface="Times New Roman" panose="02020603050405020304" pitchFamily="18" charset="0"/>
              </a:rPr>
            </a:br>
            <a:r>
              <a:rPr lang="zh-TW" altLang="en-US" sz="2700" dirty="0">
                <a:latin typeface="標楷體" panose="03000509000000000000" pitchFamily="65" charset="-120"/>
                <a:ea typeface="標楷體" panose="03000509000000000000" pitchFamily="65" charset="-120"/>
              </a:rPr>
              <a:t>     </a:t>
            </a:r>
            <a:r>
              <a:rPr lang="zh-TW" altLang="en-US" sz="2700" dirty="0" smtClean="0">
                <a:latin typeface="標楷體" panose="03000509000000000000" pitchFamily="65" charset="-120"/>
                <a:ea typeface="標楷體" panose="03000509000000000000" pitchFamily="65" charset="-120"/>
              </a:rPr>
              <a:t>「</a:t>
            </a:r>
            <a:r>
              <a:rPr lang="zh-TW" altLang="en-US" sz="2700" dirty="0">
                <a:latin typeface="標楷體" panose="03000509000000000000" pitchFamily="65" charset="-120"/>
                <a:ea typeface="標楷體" panose="03000509000000000000" pitchFamily="65" charset="-120"/>
              </a:rPr>
              <a:t>動物權與生態平權」之東西方宗教對話</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zh-TW" altLang="en-US" sz="2700" dirty="0" smtClean="0">
                <a:latin typeface="標楷體" panose="03000509000000000000" pitchFamily="65" charset="-120"/>
                <a:ea typeface="標楷體" panose="03000509000000000000" pitchFamily="65" charset="-120"/>
              </a:rPr>
              <a:t>     「</a:t>
            </a:r>
            <a:r>
              <a:rPr lang="zh-TW" altLang="en-US" sz="2700" dirty="0">
                <a:latin typeface="標楷體" panose="03000509000000000000" pitchFamily="65" charset="-120"/>
                <a:ea typeface="標楷體" panose="03000509000000000000" pitchFamily="65" charset="-120"/>
              </a:rPr>
              <a:t>動物權與生態平權」之東西方哲學</a:t>
            </a:r>
            <a:r>
              <a:rPr lang="zh-TW" altLang="en-US" sz="2700" dirty="0" smtClean="0">
                <a:latin typeface="標楷體" panose="03000509000000000000" pitchFamily="65" charset="-120"/>
                <a:ea typeface="標楷體" panose="03000509000000000000" pitchFamily="65" charset="-120"/>
              </a:rPr>
              <a:t>對話</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en-US" altLang="zh-TW" sz="2700" dirty="0">
                <a:latin typeface="標楷體" panose="03000509000000000000" pitchFamily="65" charset="-120"/>
                <a:ea typeface="標楷體" panose="03000509000000000000" pitchFamily="65" charset="-120"/>
              </a:rPr>
              <a:t/>
            </a:r>
            <a:br>
              <a:rPr lang="en-US" altLang="zh-TW" sz="2700" dirty="0">
                <a:latin typeface="標楷體" panose="03000509000000000000" pitchFamily="65" charset="-120"/>
                <a:ea typeface="標楷體" panose="03000509000000000000" pitchFamily="65" charset="-120"/>
              </a:rPr>
            </a:br>
            <a:r>
              <a:rPr lang="zh-TW" altLang="en-US" sz="2900" dirty="0" smtClean="0">
                <a:latin typeface="新細明體"/>
              </a:rPr>
              <a:t>￭ </a:t>
            </a:r>
            <a:r>
              <a:rPr lang="zh-TW" altLang="en-US" sz="2900" i="1" dirty="0" smtClean="0">
                <a:solidFill>
                  <a:srgbClr val="0070C0"/>
                </a:solidFill>
                <a:latin typeface="標楷體" panose="03000509000000000000" pitchFamily="65" charset="-120"/>
                <a:ea typeface="標楷體" panose="03000509000000000000" pitchFamily="65" charset="-120"/>
              </a:rPr>
              <a:t>環境</a:t>
            </a:r>
            <a:r>
              <a:rPr lang="zh-TW" altLang="en-US" sz="2900" i="1" dirty="0">
                <a:solidFill>
                  <a:srgbClr val="0070C0"/>
                </a:solidFill>
                <a:latin typeface="標楷體" panose="03000509000000000000" pitchFamily="65" charset="-120"/>
                <a:ea typeface="標楷體" panose="03000509000000000000" pitchFamily="65" charset="-120"/>
              </a:rPr>
              <a:t>正義與環境</a:t>
            </a:r>
            <a:r>
              <a:rPr lang="zh-TW" altLang="en-US" sz="2900" i="1" dirty="0" smtClean="0">
                <a:solidFill>
                  <a:srgbClr val="0070C0"/>
                </a:solidFill>
                <a:latin typeface="標楷體" panose="03000509000000000000" pitchFamily="65" charset="-120"/>
                <a:ea typeface="標楷體" panose="03000509000000000000" pitchFamily="65" charset="-120"/>
              </a:rPr>
              <a:t>倫理</a:t>
            </a:r>
            <a:r>
              <a:rPr lang="zh-TW" altLang="en-US" sz="2800" i="1" dirty="0">
                <a:solidFill>
                  <a:srgbClr val="0070C0"/>
                </a:solidFill>
                <a:latin typeface="新細明體"/>
              </a:rPr>
              <a:t>： </a:t>
            </a:r>
            <a:r>
              <a:rPr lang="en-US" altLang="zh-TW" sz="29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900" dirty="0" smtClean="0">
                <a:latin typeface="Times New Roman" panose="02020603050405020304" pitchFamily="18" charset="0"/>
                <a:ea typeface="標楷體" panose="03000509000000000000" pitchFamily="65" charset="-120"/>
                <a:cs typeface="Times New Roman" panose="02020603050405020304" pitchFamily="18" charset="0"/>
              </a:rPr>
              <a:t>篇</a:t>
            </a:r>
            <a:r>
              <a:rPr lang="en-US" altLang="zh-TW" sz="2900" i="1" dirty="0" smtClean="0">
                <a:solidFill>
                  <a:srgbClr val="0070C0"/>
                </a:solidFill>
                <a:latin typeface="標楷體" panose="03000509000000000000" pitchFamily="65" charset="-120"/>
                <a:ea typeface="標楷體" panose="03000509000000000000" pitchFamily="65" charset="-120"/>
              </a:rPr>
              <a:t/>
            </a:r>
            <a:br>
              <a:rPr lang="en-US" altLang="zh-TW" sz="2900" i="1" dirty="0" smtClean="0">
                <a:solidFill>
                  <a:srgbClr val="0070C0"/>
                </a:solidFill>
                <a:latin typeface="標楷體" panose="03000509000000000000" pitchFamily="65" charset="-120"/>
                <a:ea typeface="標楷體" panose="03000509000000000000" pitchFamily="65" charset="-120"/>
              </a:rPr>
            </a:br>
            <a:r>
              <a:rPr lang="zh-TW" altLang="en-US" sz="2700" dirty="0" smtClean="0">
                <a:latin typeface="標楷體" panose="03000509000000000000" pitchFamily="65" charset="-120"/>
                <a:ea typeface="標楷體" panose="03000509000000000000" pitchFamily="65" charset="-120"/>
              </a:rPr>
              <a:t>      環境</a:t>
            </a:r>
            <a:r>
              <a:rPr lang="zh-TW" altLang="en-US" sz="2700" dirty="0">
                <a:latin typeface="標楷體" panose="03000509000000000000" pitchFamily="65" charset="-120"/>
                <a:ea typeface="標楷體" panose="03000509000000000000" pitchFamily="65" charset="-120"/>
              </a:rPr>
              <a:t>正義專題</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zh-TW" altLang="en-US" sz="2700" dirty="0" smtClean="0">
                <a:latin typeface="標楷體" panose="03000509000000000000" pitchFamily="65" charset="-120"/>
                <a:ea typeface="標楷體" panose="03000509000000000000" pitchFamily="65" charset="-120"/>
              </a:rPr>
              <a:t>      生態</a:t>
            </a:r>
            <a:r>
              <a:rPr lang="zh-TW" altLang="en-US" sz="2700" dirty="0">
                <a:latin typeface="標楷體" panose="03000509000000000000" pitchFamily="65" charset="-120"/>
                <a:ea typeface="標楷體" panose="03000509000000000000" pitchFamily="65" charset="-120"/>
              </a:rPr>
              <a:t>倫理</a:t>
            </a:r>
            <a:r>
              <a:rPr lang="zh-TW" altLang="en-US" sz="2700" dirty="0" smtClean="0">
                <a:latin typeface="標楷體" panose="03000509000000000000" pitchFamily="65" charset="-120"/>
                <a:ea typeface="標楷體" panose="03000509000000000000" pitchFamily="65" charset="-120"/>
              </a:rPr>
              <a:t>專題</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zh-TW" altLang="en-US" sz="2700" dirty="0" smtClean="0">
                <a:latin typeface="標楷體" panose="03000509000000000000" pitchFamily="65" charset="-120"/>
                <a:ea typeface="標楷體" panose="03000509000000000000" pitchFamily="65" charset="-120"/>
              </a:rPr>
              <a:t>      佛教</a:t>
            </a:r>
            <a:r>
              <a:rPr lang="en-US" altLang="zh-TW" sz="2700" dirty="0">
                <a:latin typeface="Times New Roman" panose="02020603050405020304" pitchFamily="18" charset="0"/>
                <a:ea typeface="標楷體" panose="03000509000000000000" pitchFamily="65" charset="-120"/>
                <a:cs typeface="Times New Roman" panose="02020603050405020304" pitchFamily="18" charset="0"/>
              </a:rPr>
              <a:t>NGO</a:t>
            </a:r>
            <a:r>
              <a:rPr lang="zh-TW" altLang="en-US" sz="2700" dirty="0">
                <a:latin typeface="標楷體" panose="03000509000000000000" pitchFamily="65" charset="-120"/>
                <a:ea typeface="標楷體" panose="03000509000000000000" pitchFamily="65" charset="-120"/>
              </a:rPr>
              <a:t>之入世環保與護生運動專題</a:t>
            </a:r>
            <a:r>
              <a:rPr lang="en-US" altLang="zh-TW" sz="2700" dirty="0" smtClean="0">
                <a:latin typeface="標楷體" panose="03000509000000000000" pitchFamily="65" charset="-120"/>
                <a:ea typeface="標楷體" panose="03000509000000000000" pitchFamily="65" charset="-120"/>
              </a:rPr>
              <a:t/>
            </a:r>
            <a:br>
              <a:rPr lang="en-US" altLang="zh-TW" sz="2700" dirty="0" smtClean="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
            </a:r>
            <a:br>
              <a:rPr lang="en-US" altLang="zh-TW" sz="2800" dirty="0">
                <a:latin typeface="標楷體" panose="03000509000000000000" pitchFamily="65" charset="-120"/>
                <a:ea typeface="標楷體" panose="03000509000000000000" pitchFamily="65" charset="-120"/>
              </a:rPr>
            </a:br>
            <a:endParaRPr lang="zh-TW" altLang="en-US" sz="2800" dirty="0">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a:xfrm>
            <a:off x="611560" y="332656"/>
            <a:ext cx="2160240" cy="792088"/>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論文發表</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359353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1124744"/>
            <a:ext cx="7772400" cy="4968552"/>
          </a:xfrm>
        </p:spPr>
        <p:txBody>
          <a:bodyPr>
            <a:normAutofit/>
          </a:bodyPr>
          <a:lstStyle/>
          <a:p>
            <a:pPr>
              <a:lnSpc>
                <a:spcPct val="150000"/>
              </a:lnSpc>
            </a:pPr>
            <a:r>
              <a:rPr lang="zh-TW" altLang="en-US" sz="2800" dirty="0" smtClean="0">
                <a:latin typeface="新細明體"/>
              </a:rPr>
              <a:t>￭ </a:t>
            </a:r>
            <a:r>
              <a:rPr lang="zh-TW" altLang="en-US" sz="2800" i="1" dirty="0" smtClean="0">
                <a:solidFill>
                  <a:srgbClr val="0070C0"/>
                </a:solidFill>
                <a:latin typeface="標楷體" panose="03000509000000000000" pitchFamily="65" charset="-120"/>
                <a:ea typeface="標楷體" panose="03000509000000000000" pitchFamily="65" charset="-120"/>
              </a:rPr>
              <a:t>動物</a:t>
            </a:r>
            <a:r>
              <a:rPr lang="zh-TW" altLang="en-US" sz="2800" i="1" dirty="0">
                <a:solidFill>
                  <a:srgbClr val="0070C0"/>
                </a:solidFill>
                <a:latin typeface="標楷體" panose="03000509000000000000" pitchFamily="65" charset="-120"/>
                <a:ea typeface="標楷體" panose="03000509000000000000" pitchFamily="65" charset="-120"/>
              </a:rPr>
              <a:t>保護運動</a:t>
            </a:r>
            <a:r>
              <a:rPr lang="zh-TW" altLang="en-US" sz="2800" i="1" dirty="0" smtClean="0">
                <a:solidFill>
                  <a:srgbClr val="0070C0"/>
                </a:solidFill>
                <a:latin typeface="標楷體" panose="03000509000000000000" pitchFamily="65" charset="-120"/>
                <a:ea typeface="標楷體" panose="03000509000000000000" pitchFamily="65" charset="-120"/>
              </a:rPr>
              <a:t>實務</a:t>
            </a:r>
            <a:r>
              <a:rPr lang="zh-TW" altLang="en-US" sz="2800" i="1" dirty="0">
                <a:solidFill>
                  <a:srgbClr val="0070C0"/>
                </a:solidFill>
                <a:latin typeface="新細明體"/>
              </a:rPr>
              <a:t>： </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8</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篇</a:t>
            </a:r>
            <a:r>
              <a:rPr lang="en-US" altLang="zh-TW" sz="2800" i="1" dirty="0" smtClean="0">
                <a:solidFill>
                  <a:srgbClr val="0070C0"/>
                </a:solidFill>
                <a:latin typeface="標楷體" panose="03000509000000000000" pitchFamily="65" charset="-120"/>
                <a:ea typeface="標楷體" panose="03000509000000000000" pitchFamily="65" charset="-120"/>
              </a:rPr>
              <a:t/>
            </a:r>
            <a:br>
              <a:rPr lang="en-US" altLang="zh-TW" sz="2800" i="1" dirty="0" smtClean="0">
                <a:solidFill>
                  <a:srgbClr val="0070C0"/>
                </a:solidFill>
                <a:latin typeface="標楷體" panose="03000509000000000000" pitchFamily="65" charset="-120"/>
                <a:ea typeface="標楷體" panose="03000509000000000000" pitchFamily="65" charset="-120"/>
              </a:rPr>
            </a:br>
            <a:r>
              <a:rPr lang="zh-TW" altLang="en-US" sz="2800" dirty="0" smtClean="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動物保護運動實務</a:t>
            </a:r>
            <a:r>
              <a:rPr lang="zh-TW" altLang="en-US" sz="2400" dirty="0" smtClean="0">
                <a:latin typeface="標楷體" panose="03000509000000000000" pitchFamily="65" charset="-120"/>
                <a:ea typeface="標楷體" panose="03000509000000000000" pitchFamily="65" charset="-120"/>
              </a:rPr>
              <a:t>」之新加坡與台灣法治探討</a:t>
            </a:r>
            <a:r>
              <a:rPr lang="en-US" altLang="zh-TW" sz="2800" dirty="0">
                <a:latin typeface="標楷體" panose="03000509000000000000" pitchFamily="65" charset="-120"/>
                <a:ea typeface="標楷體" panose="03000509000000000000" pitchFamily="65" charset="-120"/>
              </a:rPr>
              <a:t/>
            </a:r>
            <a:br>
              <a:rPr lang="en-US" altLang="zh-TW" sz="28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     「動物保護運動實務」之</a:t>
            </a:r>
            <a:r>
              <a:rPr lang="zh-TW" altLang="en-US" sz="2400" dirty="0" smtClean="0">
                <a:latin typeface="標楷體" panose="03000509000000000000" pitchFamily="65" charset="-120"/>
                <a:ea typeface="標楷體" panose="03000509000000000000" pitchFamily="65" charset="-120"/>
              </a:rPr>
              <a:t>日本與台灣經驗</a:t>
            </a:r>
            <a:r>
              <a:rPr lang="en-US" altLang="zh-TW" sz="2800" dirty="0" smtClean="0">
                <a:latin typeface="標楷體" panose="03000509000000000000" pitchFamily="65" charset="-120"/>
                <a:ea typeface="標楷體" panose="03000509000000000000" pitchFamily="65" charset="-120"/>
              </a:rPr>
              <a:t/>
            </a:r>
            <a:br>
              <a:rPr lang="en-US" altLang="zh-TW" sz="2800" dirty="0" smtClean="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    </a:t>
            </a:r>
            <a:r>
              <a:rPr lang="zh-TW" altLang="en-US" sz="2400" dirty="0" smtClean="0">
                <a:latin typeface="標楷體" panose="03000509000000000000" pitchFamily="65" charset="-120"/>
                <a:ea typeface="標楷體" panose="03000509000000000000" pitchFamily="65" charset="-120"/>
              </a:rPr>
              <a:t> 「動物保護</a:t>
            </a:r>
            <a:r>
              <a:rPr lang="zh-TW" altLang="en-US" sz="2400" dirty="0">
                <a:latin typeface="標楷體" panose="03000509000000000000" pitchFamily="65" charset="-120"/>
                <a:ea typeface="標楷體" panose="03000509000000000000" pitchFamily="65" charset="-120"/>
              </a:rPr>
              <a:t>運動實務」</a:t>
            </a:r>
            <a:r>
              <a:rPr lang="zh-TW" altLang="en-US" sz="2400" dirty="0" smtClean="0">
                <a:latin typeface="標楷體" panose="03000509000000000000" pitchFamily="65" charset="-120"/>
                <a:ea typeface="標楷體" panose="03000509000000000000" pitchFamily="65" charset="-120"/>
              </a:rPr>
              <a:t>之實務</a:t>
            </a:r>
            <a:r>
              <a:rPr lang="en-US" altLang="zh-TW" sz="2400" dirty="0" smtClean="0">
                <a:latin typeface="標楷體" panose="03000509000000000000" pitchFamily="65" charset="-120"/>
                <a:ea typeface="標楷體" panose="03000509000000000000" pitchFamily="65" charset="-120"/>
              </a:rPr>
              <a:t/>
            </a:r>
            <a:br>
              <a:rPr lang="en-US" altLang="zh-TW" sz="2400" dirty="0" smtClean="0">
                <a:latin typeface="標楷體" panose="03000509000000000000" pitchFamily="65" charset="-120"/>
                <a:ea typeface="標楷體" panose="03000509000000000000" pitchFamily="65" charset="-120"/>
              </a:rPr>
            </a:br>
            <a:r>
              <a:rPr lang="en-US" altLang="zh-TW" sz="2400" dirty="0">
                <a:latin typeface="標楷體" panose="03000509000000000000" pitchFamily="65" charset="-120"/>
                <a:ea typeface="標楷體" panose="03000509000000000000" pitchFamily="65" charset="-120"/>
              </a:rPr>
              <a:t/>
            </a:r>
            <a:br>
              <a:rPr lang="en-US" altLang="zh-TW" sz="2400" dirty="0">
                <a:latin typeface="標楷體" panose="03000509000000000000" pitchFamily="65" charset="-120"/>
                <a:ea typeface="標楷體" panose="03000509000000000000" pitchFamily="65" charset="-120"/>
              </a:rPr>
            </a:br>
            <a:r>
              <a:rPr lang="zh-TW" altLang="en-US" sz="2800" dirty="0" smtClean="0">
                <a:latin typeface="新細明體"/>
              </a:rPr>
              <a:t>￭ </a:t>
            </a:r>
            <a:r>
              <a:rPr lang="zh-TW" altLang="en-US" sz="2800" i="1" dirty="0" smtClean="0">
                <a:solidFill>
                  <a:srgbClr val="0070C0"/>
                </a:solidFill>
                <a:latin typeface="標楷體" panose="03000509000000000000" pitchFamily="65" charset="-120"/>
                <a:ea typeface="標楷體" panose="03000509000000000000" pitchFamily="65" charset="-120"/>
              </a:rPr>
              <a:t>動物</a:t>
            </a:r>
            <a:r>
              <a:rPr lang="zh-TW" altLang="en-US" sz="2800" i="1" dirty="0">
                <a:solidFill>
                  <a:srgbClr val="0070C0"/>
                </a:solidFill>
                <a:latin typeface="標楷體" panose="03000509000000000000" pitchFamily="65" charset="-120"/>
                <a:ea typeface="標楷體" panose="03000509000000000000" pitchFamily="65" charset="-120"/>
              </a:rPr>
              <a:t>倫理</a:t>
            </a:r>
            <a:r>
              <a:rPr lang="zh-TW" altLang="en-US" sz="2800" i="1" dirty="0" smtClean="0">
                <a:solidFill>
                  <a:srgbClr val="0070C0"/>
                </a:solidFill>
                <a:latin typeface="標楷體" panose="03000509000000000000" pitchFamily="65" charset="-120"/>
                <a:ea typeface="標楷體" panose="03000509000000000000" pitchFamily="65" charset="-120"/>
              </a:rPr>
              <a:t>專題</a:t>
            </a:r>
            <a:r>
              <a:rPr lang="zh-TW" altLang="en-US" sz="2800" i="1" dirty="0">
                <a:solidFill>
                  <a:srgbClr val="0070C0"/>
                </a:solidFill>
                <a:latin typeface="新細明體"/>
              </a:rPr>
              <a:t>： </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篇</a:t>
            </a:r>
            <a:endParaRPr lang="zh-TW" altLang="en-US" sz="2800" i="1" dirty="0">
              <a:solidFill>
                <a:srgbClr val="0070C0"/>
              </a:solidFill>
              <a:latin typeface="標楷體" panose="03000509000000000000" pitchFamily="65" charset="-120"/>
              <a:ea typeface="標楷體" panose="03000509000000000000" pitchFamily="65" charset="-120"/>
            </a:endParaRPr>
          </a:p>
        </p:txBody>
      </p:sp>
      <p:sp>
        <p:nvSpPr>
          <p:cNvPr id="3" name="文字版面配置區 2"/>
          <p:cNvSpPr>
            <a:spLocks noGrp="1"/>
          </p:cNvSpPr>
          <p:nvPr>
            <p:ph type="body" idx="1"/>
          </p:nvPr>
        </p:nvSpPr>
        <p:spPr>
          <a:xfrm>
            <a:off x="611560" y="332656"/>
            <a:ext cx="2160240" cy="792088"/>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論文發表</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455125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683568" y="188640"/>
            <a:ext cx="4032448" cy="576064"/>
          </a:xfrm>
        </p:spPr>
        <p:txBody>
          <a:bodyPr>
            <a:normAutofit/>
          </a:bodyPr>
          <a:lstStyle/>
          <a:p>
            <a:r>
              <a:rPr lang="zh-TW" altLang="en-US" sz="2800" b="1" dirty="0">
                <a:solidFill>
                  <a:schemeClr val="tx1"/>
                </a:solidFill>
                <a:latin typeface="標楷體" panose="03000509000000000000" pitchFamily="65" charset="-120"/>
                <a:ea typeface="標楷體" panose="03000509000000000000" pitchFamily="65" charset="-120"/>
              </a:rPr>
              <a:t>論文發表</a:t>
            </a:r>
            <a:r>
              <a:rPr lang="zh-TW" altLang="en-US" sz="2800" b="1" dirty="0" smtClean="0">
                <a:solidFill>
                  <a:schemeClr val="tx1"/>
                </a:solidFill>
                <a:latin typeface="標楷體" panose="03000509000000000000" pitchFamily="65" charset="-120"/>
                <a:ea typeface="標楷體" panose="03000509000000000000" pitchFamily="65" charset="-120"/>
              </a:rPr>
              <a:t>會場一隅</a:t>
            </a:r>
            <a:endParaRPr lang="zh-TW" altLang="en-US" sz="2800" b="1" dirty="0">
              <a:solidFill>
                <a:schemeClr val="tx1"/>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1348925" y="5382862"/>
            <a:ext cx="7162840" cy="1015663"/>
          </a:xfrm>
          <a:prstGeom prst="rect">
            <a:avLst/>
          </a:prstGeom>
          <a:noFill/>
        </p:spPr>
        <p:txBody>
          <a:bodyPr wrap="square" rtlCol="0">
            <a:spAutoFit/>
          </a:bodyPr>
          <a:lstStyle/>
          <a:p>
            <a:pPr>
              <a:spcBef>
                <a:spcPts val="240"/>
              </a:spcBef>
              <a:spcAft>
                <a:spcPts val="0"/>
              </a:spcAft>
            </a:pPr>
            <a:r>
              <a:rPr lang="zh-TW" altLang="zh-TW" sz="2000" dirty="0">
                <a:latin typeface="標楷體" panose="03000509000000000000" pitchFamily="65" charset="-120"/>
                <a:ea typeface="標楷體" panose="03000509000000000000" pitchFamily="65" charset="-120"/>
              </a:rPr>
              <a:t>第一場論文發表</a:t>
            </a:r>
            <a:r>
              <a:rPr lang="zh-TW" altLang="zh-TW" sz="2000" dirty="0" smtClean="0">
                <a:latin typeface="標楷體" panose="03000509000000000000" pitchFamily="65" charset="-120"/>
                <a:ea typeface="標楷體" panose="03000509000000000000" pitchFamily="65" charset="-120"/>
              </a:rPr>
              <a:t>會「</a:t>
            </a:r>
            <a:r>
              <a:rPr lang="zh-TW" altLang="zh-TW" sz="2000" dirty="0">
                <a:latin typeface="標楷體" panose="03000509000000000000" pitchFamily="65" charset="-120"/>
                <a:ea typeface="標楷體" panose="03000509000000000000" pitchFamily="65" charset="-120"/>
              </a:rPr>
              <a:t>動物權與生態平權」之東西方宗教與哲學</a:t>
            </a:r>
            <a:r>
              <a:rPr lang="zh-TW" altLang="zh-TW" sz="2000" dirty="0" smtClean="0">
                <a:latin typeface="標楷體" panose="03000509000000000000" pitchFamily="65" charset="-120"/>
                <a:ea typeface="標楷體" panose="03000509000000000000" pitchFamily="65" charset="-120"/>
              </a:rPr>
              <a:t>對話</a:t>
            </a:r>
            <a:r>
              <a:rPr lang="zh-TW" altLang="en-US" sz="2000" dirty="0" smtClean="0">
                <a:latin typeface="標楷體" panose="03000509000000000000" pitchFamily="65" charset="-120"/>
                <a:ea typeface="標楷體" panose="03000509000000000000" pitchFamily="65" charset="-120"/>
              </a:rPr>
              <a:t>。自左至右：根瑟</a:t>
            </a:r>
            <a:r>
              <a:rPr lang="en-US" altLang="zh-TW" sz="2000" dirty="0" smtClean="0">
                <a:latin typeface="新細明體"/>
                <a:ea typeface="新細明體"/>
              </a:rPr>
              <a:t>․</a:t>
            </a:r>
            <a:r>
              <a:rPr lang="zh-TW" altLang="en-US" sz="2000" dirty="0" smtClean="0">
                <a:latin typeface="標楷體" panose="03000509000000000000" pitchFamily="65" charset="-120"/>
                <a:ea typeface="標楷體" panose="03000509000000000000" pitchFamily="65" charset="-120"/>
              </a:rPr>
              <a:t>馬庫斯教授、釋昭慧教授、主持人蔡伯郎副校長、陳維教授</a:t>
            </a:r>
            <a:endParaRPr lang="zh-TW" altLang="en-US" sz="2000" dirty="0">
              <a:latin typeface="標楷體" panose="03000509000000000000" pitchFamily="65" charset="-120"/>
              <a:ea typeface="標楷體" panose="03000509000000000000" pitchFamily="65" charset="-120"/>
            </a:endParaRPr>
          </a:p>
        </p:txBody>
      </p:sp>
      <p:pic>
        <p:nvPicPr>
          <p:cNvPr id="1026" name="Picture 2" descr="D:\active files\2014年國際研討會\會後作業\相片\精選\030426\法師論文發表-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25" y="908720"/>
            <a:ext cx="6993611" cy="4266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5873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1251649" y="5373216"/>
            <a:ext cx="7371252" cy="1041311"/>
          </a:xfrm>
          <a:prstGeom prst="rect">
            <a:avLst/>
          </a:prstGeom>
          <a:noFill/>
        </p:spPr>
        <p:txBody>
          <a:bodyPr wrap="square" rtlCol="0">
            <a:spAutoFit/>
          </a:bodyPr>
          <a:lstStyle/>
          <a:p>
            <a:pPr lvl="0">
              <a:spcBef>
                <a:spcPts val="240"/>
              </a:spcBef>
            </a:pPr>
            <a:r>
              <a:rPr lang="zh-TW"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二</a:t>
            </a:r>
            <a:r>
              <a:rPr lang="zh-TW"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場</a:t>
            </a:r>
            <a:r>
              <a:rPr lang="zh-TW"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論文發表</a:t>
            </a:r>
            <a:r>
              <a:rPr lang="zh-TW"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會</a:t>
            </a:r>
            <a:r>
              <a:rPr lang="zh-TW" altLang="zh-TW" sz="2000" kern="100" dirty="0" smtClean="0">
                <a:latin typeface="Times New Roman" panose="02020603050405020304" pitchFamily="18" charset="0"/>
                <a:ea typeface="文鼎細圓"/>
                <a:cs typeface="Times New Roman" panose="02020603050405020304" pitchFamily="18" charset="0"/>
              </a:rPr>
              <a:t>「</a:t>
            </a:r>
            <a:r>
              <a:rPr lang="zh-TW"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佛教</a:t>
            </a:r>
            <a:r>
              <a:rPr lang="en-US"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NGO</a:t>
            </a:r>
            <a:r>
              <a:rPr lang="zh-TW" altLang="zh-TW"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之入世環保與護生運動專題</a:t>
            </a:r>
            <a:r>
              <a:rPr lang="zh-TW" altLang="zh-TW" sz="2000" kern="100" dirty="0">
                <a:latin typeface="Times New Roman" panose="02020603050405020304" pitchFamily="18" charset="0"/>
                <a:ea typeface="文鼎細圓"/>
                <a:cs typeface="Times New Roman" panose="02020603050405020304" pitchFamily="18" charset="0"/>
              </a:rPr>
              <a:t>」</a:t>
            </a: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lvl="0">
              <a:spcBef>
                <a:spcPts val="240"/>
              </a:spcBef>
            </a:pP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自</a:t>
            </a:r>
            <a:r>
              <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左至右</a:t>
            </a: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Mr.</a:t>
            </a:r>
            <a:r>
              <a:rPr lang="en-GB" altLang="zh-TW" sz="2000" kern="100" dirty="0">
                <a:latin typeface="Times New Roman" panose="02020603050405020304" pitchFamily="18" charset="0"/>
                <a:ea typeface="文鼎細圓"/>
                <a:cs typeface="Times New Roman" panose="02020603050405020304" pitchFamily="18" charset="0"/>
              </a:rPr>
              <a:t> </a:t>
            </a:r>
            <a:r>
              <a:rPr lang="en-GB" altLang="zh-TW" sz="2000" kern="100" dirty="0" err="1">
                <a:latin typeface="Times New Roman" panose="02020603050405020304" pitchFamily="18" charset="0"/>
                <a:ea typeface="文鼎細圓"/>
                <a:cs typeface="Times New Roman" panose="02020603050405020304" pitchFamily="18" charset="0"/>
              </a:rPr>
              <a:t>Somboon</a:t>
            </a:r>
            <a:r>
              <a:rPr lang="en-GB" altLang="zh-TW" sz="2000" kern="100" dirty="0">
                <a:latin typeface="Times New Roman" panose="02020603050405020304" pitchFamily="18" charset="0"/>
                <a:ea typeface="文鼎細圓"/>
                <a:cs typeface="Times New Roman" panose="02020603050405020304" pitchFamily="18" charset="0"/>
              </a:rPr>
              <a:t> </a:t>
            </a:r>
            <a:r>
              <a:rPr lang="en-GB" altLang="zh-TW" sz="2000" kern="100" dirty="0" err="1">
                <a:latin typeface="Times New Roman" panose="02020603050405020304" pitchFamily="18" charset="0"/>
                <a:ea typeface="文鼎細圓"/>
                <a:cs typeface="Times New Roman" panose="02020603050405020304" pitchFamily="18" charset="0"/>
              </a:rPr>
              <a:t>Chungprampree</a:t>
            </a: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Mr.</a:t>
            </a:r>
            <a:r>
              <a:rPr lang="en-US" altLang="zh-TW" sz="2000" kern="100" dirty="0">
                <a:latin typeface="Times New Roman" panose="02020603050405020304" pitchFamily="18" charset="0"/>
                <a:ea typeface="文鼎細圓"/>
                <a:cs typeface="Times New Roman" panose="02020603050405020304" pitchFamily="18" charset="0"/>
              </a:rPr>
              <a:t> </a:t>
            </a:r>
            <a:r>
              <a:rPr lang="en-US" altLang="zh-TW" sz="2000" kern="100" dirty="0" err="1">
                <a:latin typeface="Times New Roman" panose="02020603050405020304" pitchFamily="18" charset="0"/>
                <a:ea typeface="文鼎細圓"/>
                <a:cs typeface="Times New Roman" panose="02020603050405020304" pitchFamily="18" charset="0"/>
              </a:rPr>
              <a:t>Dhammachari</a:t>
            </a:r>
            <a:r>
              <a:rPr lang="en-US" altLang="zh-TW" sz="2000" kern="100" dirty="0">
                <a:latin typeface="Times New Roman" panose="02020603050405020304" pitchFamily="18" charset="0"/>
                <a:ea typeface="文鼎細圓"/>
                <a:cs typeface="Times New Roman" panose="02020603050405020304" pitchFamily="18" charset="0"/>
              </a:rPr>
              <a:t> </a:t>
            </a:r>
            <a:r>
              <a:rPr lang="en-US" altLang="zh-TW" sz="2000" kern="100" dirty="0" err="1">
                <a:latin typeface="Times New Roman" panose="02020603050405020304" pitchFamily="18" charset="0"/>
                <a:ea typeface="文鼎細圓"/>
                <a:cs typeface="Times New Roman" panose="02020603050405020304" pitchFamily="18" charset="0"/>
              </a:rPr>
              <a:t>Lokamitra</a:t>
            </a:r>
            <a:r>
              <a:rPr lang="zh-TW" altLang="en-US" sz="20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、主持人李瑞全教授、張瓈文教授</a:t>
            </a:r>
            <a:endParaRPr lang="zh-TW" altLang="en-US" sz="20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050" name="Picture 2" descr="D:\active files\2014年國際研討會\會後作業\相片\精選\030426\NGO論文-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000" y="467999"/>
            <a:ext cx="7251824"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0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043608" y="5445224"/>
            <a:ext cx="7488832" cy="1105048"/>
          </a:xfrm>
        </p:spPr>
        <p:txBody>
          <a:bodyPr anchor="t"/>
          <a:lstStyle/>
          <a:p>
            <a:pPr>
              <a:lnSpc>
                <a:spcPct val="100000"/>
              </a:lnSpc>
              <a:spcBef>
                <a:spcPts val="240"/>
              </a:spcBef>
              <a:spcAft>
                <a:spcPts val="0"/>
              </a:spcAft>
            </a:pP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三</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場論文發表會</a:t>
            </a:r>
            <a:r>
              <a:rPr lang="zh-TW" altLang="zh-TW" kern="100" dirty="0">
                <a:latin typeface="Times New Roman"/>
                <a:ea typeface="文鼎細圓"/>
              </a:rPr>
              <a:t>「</a:t>
            </a:r>
            <a:r>
              <a:rPr lang="zh-TW" altLang="zh-TW" kern="100" dirty="0">
                <a:latin typeface="標楷體" panose="03000509000000000000" pitchFamily="65" charset="-120"/>
                <a:ea typeface="標楷體" panose="03000509000000000000" pitchFamily="65" charset="-120"/>
              </a:rPr>
              <a:t>動物權與生態平權」</a:t>
            </a:r>
            <a:r>
              <a:rPr lang="zh-TW" altLang="zh-TW" kern="100" dirty="0" smtClean="0">
                <a:latin typeface="標楷體" panose="03000509000000000000" pitchFamily="65" charset="-120"/>
                <a:ea typeface="標楷體" panose="03000509000000000000" pitchFamily="65" charset="-120"/>
              </a:rPr>
              <a:t>之</a:t>
            </a:r>
            <a:r>
              <a:rPr lang="zh-TW" altLang="zh-TW" kern="100" dirty="0" smtClean="0">
                <a:latin typeface="標楷體" panose="03000509000000000000" pitchFamily="65" charset="-120"/>
                <a:ea typeface="標楷體" panose="03000509000000000000" pitchFamily="65" charset="-120"/>
                <a:cs typeface="Times New Roman"/>
              </a:rPr>
              <a:t>東西</a:t>
            </a:r>
            <a:r>
              <a:rPr lang="zh-TW" altLang="zh-TW" kern="100" dirty="0">
                <a:latin typeface="標楷體" panose="03000509000000000000" pitchFamily="65" charset="-120"/>
                <a:ea typeface="標楷體" panose="03000509000000000000" pitchFamily="65" charset="-120"/>
                <a:cs typeface="Times New Roman"/>
              </a:rPr>
              <a:t>方哲學對話</a:t>
            </a:r>
            <a:r>
              <a:rPr lang="zh-TW" altLang="en-US"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rPr>
              <a:t>。</a:t>
            </a:r>
            <a:endParaRPr lang="en-US" altLang="zh-TW" dirty="0" smtClean="0">
              <a:solidFill>
                <a:prstClr val="black"/>
              </a:solidFill>
              <a:latin typeface="標楷體" panose="03000509000000000000" pitchFamily="65" charset="-120"/>
              <a:ea typeface="標楷體" panose="03000509000000000000" pitchFamily="65" charset="-120"/>
              <a:cs typeface="Times New Roman" panose="02020603050405020304" pitchFamily="18" charset="0"/>
            </a:endParaRPr>
          </a:p>
          <a:p>
            <a:pPr marL="0">
              <a:lnSpc>
                <a:spcPct val="100000"/>
              </a:lnSpc>
              <a:spcBef>
                <a:spcPts val="240"/>
              </a:spcBef>
              <a:buClrTx/>
              <a:buSzTx/>
            </a:pP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自</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左至右</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李瑞全教授、</a:t>
            </a:r>
            <a:r>
              <a:rPr lang="en-US"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Prof.</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kern="100" dirty="0" smtClean="0">
                <a:latin typeface="Times New Roman"/>
                <a:ea typeface="文鼎細圓"/>
              </a:rPr>
              <a:t>Jean-Luc </a:t>
            </a:r>
            <a:r>
              <a:rPr lang="en-GB" altLang="zh-TW" kern="100" dirty="0" err="1" smtClean="0">
                <a:latin typeface="Times New Roman"/>
                <a:ea typeface="文鼎細圓"/>
              </a:rPr>
              <a:t>Guichet</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、主持人葉海煙教授、代表中國大陸蔣勁松教授發表的錢永祥教授</a:t>
            </a:r>
            <a:endParaRPr lang="zh-TW" altLang="en-US" dirty="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6000" y="468000"/>
            <a:ext cx="7488832" cy="4704184"/>
          </a:xfrm>
          <a:prstGeom prst="rect">
            <a:avLst/>
          </a:prstGeom>
        </p:spPr>
      </p:pic>
    </p:spTree>
    <p:extLst>
      <p:ext uri="{BB962C8B-B14F-4D97-AF65-F5344CB8AC3E}">
        <p14:creationId xmlns:p14="http://schemas.microsoft.com/office/powerpoint/2010/main" val="184049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1260000" y="5517232"/>
            <a:ext cx="7344448" cy="1150574"/>
          </a:xfrm>
        </p:spPr>
        <p:txBody>
          <a:bodyPr anchor="t"/>
          <a:lstStyle/>
          <a:p>
            <a:pPr>
              <a:spcBef>
                <a:spcPts val="240"/>
              </a:spcBef>
              <a:spcAft>
                <a:spcPts val="0"/>
              </a:spcAft>
            </a:pP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四</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場</a:t>
            </a:r>
            <a:r>
              <a:rPr lang="zh-TW"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論文發表</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會</a:t>
            </a:r>
            <a:r>
              <a:rPr lang="zh-TW" altLang="zh-TW" kern="100" dirty="0">
                <a:latin typeface="Times New Roman"/>
                <a:ea typeface="文鼎細圓"/>
              </a:rPr>
              <a:t>「</a:t>
            </a:r>
            <a:r>
              <a:rPr lang="zh-TW"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動物保護運動實務」之（二）：新加坡與台灣之法制探討</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。自</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左至右</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Dr</a:t>
            </a:r>
            <a:r>
              <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GB" altLang="zh-TW" kern="100" dirty="0">
                <a:solidFill>
                  <a:prstClr val="black"/>
                </a:solidFill>
                <a:latin typeface="Times New Roman" panose="02020603050405020304" pitchFamily="18" charset="0"/>
                <a:ea typeface="文鼎細圓"/>
                <a:cs typeface="Times New Roman" panose="02020603050405020304" pitchFamily="18" charset="0"/>
              </a:rPr>
              <a:t> </a:t>
            </a:r>
            <a:r>
              <a:rPr lang="en-US" altLang="zh-TW" kern="100" dirty="0">
                <a:latin typeface="Times New Roman"/>
                <a:ea typeface="文鼎細圓"/>
              </a:rPr>
              <a:t>Alvin Wei-</a:t>
            </a:r>
            <a:r>
              <a:rPr lang="en-US" altLang="zh-TW" kern="100" dirty="0" err="1">
                <a:latin typeface="Times New Roman"/>
                <a:ea typeface="文鼎細圓"/>
              </a:rPr>
              <a:t>liang</a:t>
            </a:r>
            <a:r>
              <a:rPr lang="en-US" altLang="zh-TW" kern="100" dirty="0">
                <a:latin typeface="Times New Roman"/>
                <a:ea typeface="文鼎細圓"/>
              </a:rPr>
              <a:t> See </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、主持人陳榮基教授、吳光平教授</a:t>
            </a:r>
            <a:endPar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000" y="468000"/>
            <a:ext cx="7416456" cy="4905216"/>
          </a:xfrm>
          <a:prstGeom prst="rect">
            <a:avLst/>
          </a:prstGeom>
        </p:spPr>
      </p:pic>
    </p:spTree>
    <p:extLst>
      <p:ext uri="{BB962C8B-B14F-4D97-AF65-F5344CB8AC3E}">
        <p14:creationId xmlns:p14="http://schemas.microsoft.com/office/powerpoint/2010/main" val="3976079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59632" y="1268760"/>
            <a:ext cx="7412360" cy="5544616"/>
          </a:xfrm>
        </p:spPr>
        <p:txBody>
          <a:bodyPr anchor="t">
            <a:noAutofit/>
          </a:bodyPr>
          <a:lstStyle/>
          <a:p>
            <a:pPr>
              <a:spcBef>
                <a:spcPts val="1200"/>
              </a:spcBef>
            </a:pPr>
            <a:r>
              <a:rPr lang="zh-TW" altLang="en-US" sz="2800" b="1" dirty="0" smtClean="0">
                <a:effectLst/>
                <a:latin typeface="Times New Roman" panose="02020603050405020304" pitchFamily="18" charset="0"/>
                <a:ea typeface="標楷體" panose="03000509000000000000" pitchFamily="65" charset="-120"/>
                <a:cs typeface="Times New Roman" panose="02020603050405020304" pitchFamily="18" charset="0"/>
              </a:rPr>
              <a:t>本</a:t>
            </a:r>
            <a:r>
              <a:rPr lang="zh-TW" altLang="en-US" sz="2800" b="1" dirty="0">
                <a:effectLst/>
                <a:latin typeface="Times New Roman" panose="02020603050405020304" pitchFamily="18" charset="0"/>
                <a:ea typeface="標楷體" panose="03000509000000000000" pitchFamily="65" charset="-120"/>
                <a:cs typeface="Times New Roman" panose="02020603050405020304" pitchFamily="18" charset="0"/>
              </a:rPr>
              <a:t>次國際會議</a:t>
            </a:r>
            <a:r>
              <a:rPr lang="zh-TW" altLang="en-US" sz="28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t>共計</a:t>
            </a:r>
            <a:r>
              <a:rPr lang="en-US" altLang="zh-TW" sz="2800" b="1" dirty="0">
                <a:effectLst/>
                <a:latin typeface="Times New Roman" panose="02020603050405020304" pitchFamily="18" charset="0"/>
                <a:ea typeface="標楷體" panose="03000509000000000000" pitchFamily="65" charset="-120"/>
                <a:cs typeface="Times New Roman" panose="02020603050405020304" pitchFamily="18" charset="0"/>
              </a:rPr>
              <a:t>575</a:t>
            </a:r>
            <a:r>
              <a:rPr lang="zh-TW" altLang="zh-TW" sz="2800" b="1" dirty="0">
                <a:effectLst/>
                <a:latin typeface="Times New Roman" panose="02020603050405020304" pitchFamily="18" charset="0"/>
                <a:ea typeface="標楷體" panose="03000509000000000000" pitchFamily="65" charset="-120"/>
                <a:cs typeface="Times New Roman" panose="02020603050405020304" pitchFamily="18" charset="0"/>
              </a:rPr>
              <a:t>人次參與盛會</a:t>
            </a:r>
            <a:r>
              <a:rPr lang="zh-TW"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b="1"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t>且</a:t>
            </a:r>
            <a:r>
              <a:rPr lang="zh-TW" altLang="zh-TW" sz="2800" b="1" dirty="0">
                <a:effectLst/>
                <a:latin typeface="Times New Roman" panose="02020603050405020304" pitchFamily="18" charset="0"/>
                <a:ea typeface="標楷體" panose="03000509000000000000" pitchFamily="65" charset="-120"/>
                <a:cs typeface="Times New Roman" panose="02020603050405020304" pitchFamily="18" charset="0"/>
              </a:rPr>
              <a:t>全程參與的比例達五成</a:t>
            </a:r>
            <a:r>
              <a:rPr lang="zh-TW"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t>以上。</a:t>
            </a:r>
            <a:r>
              <a:rPr lang="en-US"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sz="2800" b="1" dirty="0" smtClean="0">
                <a:effectLst/>
                <a:latin typeface="Times New Roman" panose="02020603050405020304" pitchFamily="18" charset="0"/>
                <a:ea typeface="標楷體" panose="03000509000000000000" pitchFamily="65" charset="-120"/>
                <a:cs typeface="Times New Roman" panose="02020603050405020304" pitchFamily="18" charset="0"/>
              </a:rPr>
            </a:br>
            <a: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t/>
            </a:r>
            <a:br>
              <a:rPr lang="en-US" altLang="zh-TW" sz="3200" b="1" dirty="0" smtClean="0">
                <a:latin typeface="Times New Roman" panose="02020603050405020304" pitchFamily="18" charset="0"/>
                <a:ea typeface="標楷體" panose="03000509000000000000" pitchFamily="65" charset="-120"/>
                <a:cs typeface="Times New Roman" panose="02020603050405020304" pitchFamily="18" charset="0"/>
              </a:rPr>
            </a:br>
            <a:endParaRPr lang="zh-TW" altLang="en-US" sz="28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版面配置區 2"/>
          <p:cNvSpPr txBox="1">
            <a:spLocks/>
          </p:cNvSpPr>
          <p:nvPr/>
        </p:nvSpPr>
        <p:spPr>
          <a:xfrm>
            <a:off x="1043608" y="332656"/>
            <a:ext cx="2952328" cy="936104"/>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TW" altLang="en-US" sz="4000" b="1" i="1" u="sng" dirty="0" smtClean="0">
                <a:solidFill>
                  <a:srgbClr val="002060"/>
                </a:solidFill>
                <a:latin typeface="新細明體"/>
                <a:ea typeface="新細明體"/>
              </a:rPr>
              <a:t>參與盛況：</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492896"/>
            <a:ext cx="6984776"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4618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942554" y="5445224"/>
            <a:ext cx="7834955" cy="1080120"/>
          </a:xfrm>
        </p:spPr>
        <p:txBody>
          <a:bodyPr anchor="t"/>
          <a:lstStyle/>
          <a:p>
            <a:pPr>
              <a:spcBef>
                <a:spcPts val="240"/>
              </a:spcBef>
              <a:spcAft>
                <a:spcPts val="0"/>
              </a:spcAft>
            </a:pP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第</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五</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場</a:t>
            </a:r>
            <a:r>
              <a:rPr lang="zh-TW"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論文發表</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會「</a:t>
            </a:r>
            <a:r>
              <a:rPr lang="zh-TW"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動物保護運動實務」之（三）：亞洲</a:t>
            </a:r>
            <a:r>
              <a:rPr lang="zh-TW"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經驗流</a:t>
            </a:r>
            <a:r>
              <a:rPr lang="zh-TW"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pPr marL="0" lvl="0">
              <a:lnSpc>
                <a:spcPct val="100000"/>
              </a:lnSpc>
              <a:spcBef>
                <a:spcPts val="240"/>
              </a:spcBef>
              <a:buClrTx/>
              <a:buSzTx/>
            </a:pP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自左至右</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：林朝成教授、主持人張章得副理事長、</a:t>
            </a:r>
            <a:r>
              <a:rPr lang="en-US" altLang="zh-TW" kern="100" dirty="0">
                <a:latin typeface="Times New Roman"/>
                <a:ea typeface="文鼎細圓"/>
              </a:rPr>
              <a:t> </a:t>
            </a:r>
            <a:r>
              <a:rPr lang="en-US" altLang="zh-TW" kern="100" dirty="0" smtClean="0">
                <a:latin typeface="Times New Roman"/>
                <a:ea typeface="文鼎細圓"/>
              </a:rPr>
              <a:t>Prof. </a:t>
            </a:r>
            <a:r>
              <a:rPr lang="en-US" altLang="zh-TW" kern="100" dirty="0" err="1" smtClean="0">
                <a:latin typeface="Times New Roman"/>
                <a:ea typeface="文鼎細圓"/>
              </a:rPr>
              <a:t>Shusuke</a:t>
            </a:r>
            <a:r>
              <a:rPr lang="en-US" altLang="zh-TW" kern="100" dirty="0" smtClean="0">
                <a:latin typeface="Times New Roman"/>
                <a:ea typeface="文鼎細圓"/>
              </a:rPr>
              <a:t> Sato</a:t>
            </a:r>
            <a:r>
              <a:rPr lang="zh-TW" altLang="en-US"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Prof.</a:t>
            </a:r>
            <a:r>
              <a:rPr lang="en-GB" altLang="zh-TW" kern="100" dirty="0">
                <a:latin typeface="Times New Roman"/>
                <a:ea typeface="文鼎細圓"/>
              </a:rPr>
              <a:t> </a:t>
            </a:r>
            <a:r>
              <a:rPr lang="en-GB" altLang="zh-TW" kern="100" dirty="0" err="1">
                <a:latin typeface="Times New Roman"/>
                <a:ea typeface="文鼎細圓"/>
              </a:rPr>
              <a:t>Azizan</a:t>
            </a:r>
            <a:r>
              <a:rPr lang="en-GB" altLang="zh-TW" kern="100" dirty="0">
                <a:latin typeface="Times New Roman"/>
                <a:ea typeface="文鼎細圓"/>
              </a:rPr>
              <a:t> </a:t>
            </a:r>
            <a:r>
              <a:rPr lang="en-GB" altLang="zh-TW" kern="100" dirty="0" err="1">
                <a:latin typeface="Times New Roman"/>
                <a:ea typeface="文鼎細圓"/>
              </a:rPr>
              <a:t>Baharuddin</a:t>
            </a:r>
            <a:endParaRPr lang="zh-TW" altLang="en-US" dirty="0"/>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0000" y="468001"/>
            <a:ext cx="7416456" cy="4833208"/>
          </a:xfrm>
          <a:prstGeom prst="rect">
            <a:avLst/>
          </a:prstGeom>
        </p:spPr>
      </p:pic>
    </p:spTree>
    <p:extLst>
      <p:ext uri="{BB962C8B-B14F-4D97-AF65-F5344CB8AC3E}">
        <p14:creationId xmlns:p14="http://schemas.microsoft.com/office/powerpoint/2010/main" val="1747559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539552" y="1"/>
            <a:ext cx="7772400" cy="620688"/>
          </a:xfrm>
        </p:spPr>
        <p:txBody>
          <a:bodyPr anchor="t">
            <a:normAutofit/>
          </a:bodyPr>
          <a:lstStyle/>
          <a:p>
            <a:pPr algn="l"/>
            <a:r>
              <a:rPr lang="zh-TW" altLang="en-US" sz="3200" b="1" dirty="0">
                <a:solidFill>
                  <a:schemeClr val="tx1"/>
                </a:solidFill>
                <a:latin typeface="標楷體" panose="03000509000000000000" pitchFamily="65" charset="-120"/>
                <a:ea typeface="標楷體" panose="03000509000000000000" pitchFamily="65" charset="-120"/>
                <a:cs typeface="+mn-cs"/>
              </a:rPr>
              <a:t>圓桌論壇（</a:t>
            </a:r>
            <a:r>
              <a:rPr lang="en-US" altLang="zh-TW" sz="2400" b="1"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150</a:t>
            </a:r>
            <a:r>
              <a:rPr lang="zh-TW" altLang="en-US" sz="2400" b="1" dirty="0">
                <a:solidFill>
                  <a:schemeClr val="tx1"/>
                </a:solidFill>
                <a:latin typeface="標楷體" panose="03000509000000000000" pitchFamily="65" charset="-120"/>
                <a:ea typeface="標楷體" panose="03000509000000000000" pitchFamily="65" charset="-120"/>
                <a:cs typeface="+mn-cs"/>
              </a:rPr>
              <a:t>分鐘</a:t>
            </a:r>
            <a:r>
              <a:rPr lang="zh-TW" altLang="en-US" sz="3200" b="1" dirty="0">
                <a:solidFill>
                  <a:schemeClr val="tx1"/>
                </a:solidFill>
                <a:latin typeface="標楷體" panose="03000509000000000000" pitchFamily="65" charset="-120"/>
                <a:ea typeface="標楷體" panose="03000509000000000000" pitchFamily="65" charset="-120"/>
                <a:cs typeface="+mn-cs"/>
              </a:rPr>
              <a:t>）</a:t>
            </a:r>
            <a:r>
              <a:rPr lang="zh-TW" altLang="en-US" sz="3200" b="1" dirty="0" smtClean="0">
                <a:latin typeface="新細明體"/>
                <a:ea typeface="新細明體"/>
              </a:rPr>
              <a:t>：</a:t>
            </a:r>
            <a:endParaRPr lang="zh-TW" altLang="en-US" sz="2800" b="1" dirty="0">
              <a:latin typeface="標楷體" panose="03000509000000000000" pitchFamily="65" charset="-120"/>
              <a:ea typeface="標楷體" panose="03000509000000000000" pitchFamily="65" charset="-120"/>
            </a:endParaRPr>
          </a:p>
        </p:txBody>
      </p:sp>
      <p:sp>
        <p:nvSpPr>
          <p:cNvPr id="3" name="副標題 2"/>
          <p:cNvSpPr>
            <a:spLocks noGrp="1"/>
          </p:cNvSpPr>
          <p:nvPr>
            <p:ph type="subTitle" idx="1"/>
          </p:nvPr>
        </p:nvSpPr>
        <p:spPr>
          <a:xfrm>
            <a:off x="1015919" y="692696"/>
            <a:ext cx="7200800" cy="792088"/>
          </a:xfrm>
        </p:spPr>
        <p:txBody>
          <a:bodyPr>
            <a:normAutofit/>
          </a:bodyPr>
          <a:lstStyle/>
          <a:p>
            <a:pPr algn="l"/>
            <a:r>
              <a:rPr lang="zh-TW" altLang="en-US" sz="2800" b="1" dirty="0" smtClean="0">
                <a:solidFill>
                  <a:schemeClr val="tx1"/>
                </a:solidFill>
                <a:latin typeface="標楷體" panose="03000509000000000000" pitchFamily="65" charset="-120"/>
                <a:ea typeface="標楷體" panose="03000509000000000000" pitchFamily="65" charset="-120"/>
              </a:rPr>
              <a:t>主題：</a:t>
            </a:r>
            <a:r>
              <a:rPr lang="zh-TW" altLang="zh-TW" sz="2800" b="1" i="1" dirty="0" smtClean="0">
                <a:solidFill>
                  <a:srgbClr val="0070C0"/>
                </a:solidFill>
                <a:latin typeface="標楷體" panose="03000509000000000000" pitchFamily="65" charset="-120"/>
                <a:ea typeface="標楷體" panose="03000509000000000000" pitchFamily="65" charset="-120"/>
              </a:rPr>
              <a:t>動物</a:t>
            </a:r>
            <a:r>
              <a:rPr lang="zh-TW" altLang="zh-TW" sz="2800" b="1" i="1" dirty="0">
                <a:solidFill>
                  <a:srgbClr val="0070C0"/>
                </a:solidFill>
                <a:latin typeface="標楷體" panose="03000509000000000000" pitchFamily="65" charset="-120"/>
                <a:ea typeface="標楷體" panose="03000509000000000000" pitchFamily="65" charset="-120"/>
              </a:rPr>
              <a:t>保護與人畜共通疾病之防疫政策</a:t>
            </a:r>
            <a:endParaRPr lang="zh-TW" altLang="en-US" sz="2800" b="1" i="1" dirty="0">
              <a:solidFill>
                <a:srgbClr val="0070C0"/>
              </a:solidFill>
              <a:latin typeface="標楷體" panose="03000509000000000000" pitchFamily="65" charset="-120"/>
              <a:ea typeface="標楷體" panose="03000509000000000000" pitchFamily="65" charset="-120"/>
            </a:endParaRPr>
          </a:p>
        </p:txBody>
      </p:sp>
      <p:sp>
        <p:nvSpPr>
          <p:cNvPr id="4" name="副標題 2"/>
          <p:cNvSpPr txBox="1">
            <a:spLocks/>
          </p:cNvSpPr>
          <p:nvPr/>
        </p:nvSpPr>
        <p:spPr>
          <a:xfrm>
            <a:off x="1015401" y="1268760"/>
            <a:ext cx="7488832" cy="2065322"/>
          </a:xfrm>
          <a:prstGeom prst="rect">
            <a:avLst/>
          </a:prstGeom>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TW" altLang="en-US" sz="4400" b="1" dirty="0" smtClean="0">
                <a:solidFill>
                  <a:schemeClr val="tx1"/>
                </a:solidFill>
                <a:latin typeface="標楷體" panose="03000509000000000000" pitchFamily="65" charset="-120"/>
                <a:ea typeface="標楷體" panose="03000509000000000000" pitchFamily="65" charset="-120"/>
              </a:rPr>
              <a:t>主持人：錢永祥</a:t>
            </a:r>
            <a:endParaRPr lang="en-US" altLang="zh-TW" sz="2400" b="1" dirty="0" smtClean="0">
              <a:solidFill>
                <a:schemeClr val="tx1"/>
              </a:solidFill>
              <a:latin typeface="標楷體" panose="03000509000000000000" pitchFamily="65" charset="-120"/>
              <a:ea typeface="標楷體" panose="03000509000000000000" pitchFamily="65" charset="-120"/>
            </a:endParaRPr>
          </a:p>
          <a:p>
            <a:pPr algn="l">
              <a:lnSpc>
                <a:spcPct val="170000"/>
              </a:lnSpc>
            </a:pPr>
            <a:r>
              <a:rPr lang="zh-TW" altLang="en-US" sz="4400" b="1" dirty="0" smtClean="0">
                <a:solidFill>
                  <a:schemeClr val="tx1"/>
                </a:solidFill>
                <a:latin typeface="標楷體" panose="03000509000000000000" pitchFamily="65" charset="-120"/>
                <a:ea typeface="標楷體" panose="03000509000000000000" pitchFamily="65" charset="-120"/>
              </a:rPr>
              <a:t>引言人</a:t>
            </a:r>
            <a:r>
              <a:rPr lang="zh-TW" altLang="en-US" sz="4400" b="1" dirty="0" smtClean="0">
                <a:solidFill>
                  <a:schemeClr val="tx1"/>
                </a:solidFill>
                <a:latin typeface="+mj-lt"/>
                <a:ea typeface="標楷體" panose="03000509000000000000" pitchFamily="65" charset="-120"/>
              </a:rPr>
              <a:t>：</a:t>
            </a:r>
            <a:r>
              <a:rPr lang="zh-TW" altLang="en-US" sz="4400" b="1" kern="100" dirty="0">
                <a:solidFill>
                  <a:srgbClr val="000000"/>
                </a:solidFill>
                <a:latin typeface="+mj-lt"/>
                <a:ea typeface="標楷體" panose="03000509000000000000" pitchFamily="65" charset="-120"/>
                <a:cs typeface="Times New Roman"/>
              </a:rPr>
              <a:t>嚴一峯</a:t>
            </a:r>
            <a:r>
              <a:rPr lang="zh-TW" altLang="zh-TW" sz="4400" b="1" kern="100" dirty="0" smtClean="0">
                <a:solidFill>
                  <a:srgbClr val="000000"/>
                </a:solidFill>
                <a:latin typeface="+mj-lt"/>
                <a:ea typeface="標楷體" panose="03000509000000000000" pitchFamily="65" charset="-120"/>
                <a:cs typeface="Times New Roman"/>
              </a:rPr>
              <a:t>、</a:t>
            </a:r>
            <a:r>
              <a:rPr lang="en-US" altLang="zh-TW" sz="4400" b="1" kern="100" dirty="0" err="1">
                <a:solidFill>
                  <a:srgbClr val="000000"/>
                </a:solidFill>
                <a:latin typeface="+mj-lt"/>
                <a:ea typeface="標楷體" panose="03000509000000000000" pitchFamily="65" charset="-120"/>
                <a:cs typeface="Times New Roman"/>
              </a:rPr>
              <a:t>Azizan</a:t>
            </a:r>
            <a:r>
              <a:rPr lang="en-US" altLang="zh-TW" sz="4400" b="1" kern="100" dirty="0">
                <a:solidFill>
                  <a:srgbClr val="000000"/>
                </a:solidFill>
                <a:latin typeface="+mj-lt"/>
                <a:ea typeface="標楷體" panose="03000509000000000000" pitchFamily="65" charset="-120"/>
                <a:cs typeface="Times New Roman"/>
              </a:rPr>
              <a:t> </a:t>
            </a:r>
            <a:r>
              <a:rPr lang="en-US" altLang="zh-TW" sz="4400" b="1" kern="100" dirty="0" err="1">
                <a:solidFill>
                  <a:srgbClr val="000000"/>
                </a:solidFill>
                <a:latin typeface="+mj-lt"/>
                <a:ea typeface="標楷體" panose="03000509000000000000" pitchFamily="65" charset="-120"/>
                <a:cs typeface="Times New Roman"/>
              </a:rPr>
              <a:t>Baharuddin</a:t>
            </a:r>
            <a:r>
              <a:rPr lang="zh-TW" altLang="zh-TW" sz="4400" b="1" kern="100" dirty="0">
                <a:solidFill>
                  <a:srgbClr val="000000"/>
                </a:solidFill>
                <a:ea typeface="標楷體" panose="03000509000000000000" pitchFamily="65" charset="-120"/>
                <a:cs typeface="Times New Roman"/>
              </a:rPr>
              <a:t> 、</a:t>
            </a:r>
            <a:r>
              <a:rPr lang="en-GB" altLang="zh-TW" sz="4400" b="1" kern="100" dirty="0" smtClean="0">
                <a:solidFill>
                  <a:srgbClr val="000000"/>
                </a:solidFill>
                <a:latin typeface="+mj-lt"/>
                <a:ea typeface="標楷體" panose="03000509000000000000" pitchFamily="65" charset="-120"/>
              </a:rPr>
              <a:t>Tom </a:t>
            </a:r>
            <a:r>
              <a:rPr lang="en-GB" altLang="zh-TW" sz="4400" b="1" kern="100" dirty="0">
                <a:solidFill>
                  <a:srgbClr val="000000"/>
                </a:solidFill>
                <a:latin typeface="+mj-lt"/>
                <a:ea typeface="標楷體" panose="03000509000000000000" pitchFamily="65" charset="-120"/>
              </a:rPr>
              <a:t>Regan</a:t>
            </a:r>
            <a:r>
              <a:rPr lang="zh-TW" altLang="zh-TW" sz="4400" b="1" kern="100" dirty="0">
                <a:solidFill>
                  <a:srgbClr val="000000"/>
                </a:solidFill>
                <a:latin typeface="+mj-lt"/>
                <a:ea typeface="標楷體" panose="03000509000000000000" pitchFamily="65" charset="-120"/>
                <a:cs typeface="Times New Roman"/>
              </a:rPr>
              <a:t>、</a:t>
            </a:r>
            <a:r>
              <a:rPr lang="en-GB" altLang="zh-TW" sz="4400" b="1" kern="100" dirty="0">
                <a:solidFill>
                  <a:srgbClr val="000000"/>
                </a:solidFill>
                <a:latin typeface="+mj-lt"/>
                <a:ea typeface="標楷體" panose="03000509000000000000" pitchFamily="65" charset="-120"/>
              </a:rPr>
              <a:t> Peter Singer</a:t>
            </a:r>
            <a:r>
              <a:rPr lang="zh-TW" altLang="zh-TW" sz="4400" b="1" kern="100" dirty="0">
                <a:solidFill>
                  <a:srgbClr val="000000"/>
                </a:solidFill>
                <a:latin typeface="+mj-lt"/>
                <a:ea typeface="標楷體" panose="03000509000000000000" pitchFamily="65" charset="-120"/>
                <a:cs typeface="Times New Roman"/>
              </a:rPr>
              <a:t>、</a:t>
            </a:r>
            <a:r>
              <a:rPr lang="en-GB" altLang="zh-TW" sz="4400" b="1" kern="100" dirty="0" err="1">
                <a:solidFill>
                  <a:srgbClr val="000000"/>
                </a:solidFill>
                <a:latin typeface="+mj-lt"/>
                <a:ea typeface="標楷體" panose="03000509000000000000" pitchFamily="65" charset="-120"/>
              </a:rPr>
              <a:t>Sulak</a:t>
            </a:r>
            <a:r>
              <a:rPr lang="en-GB" altLang="zh-TW" sz="4400" b="1" kern="100" dirty="0">
                <a:solidFill>
                  <a:srgbClr val="000000"/>
                </a:solidFill>
                <a:latin typeface="+mj-lt"/>
                <a:ea typeface="標楷體" panose="03000509000000000000" pitchFamily="65" charset="-120"/>
              </a:rPr>
              <a:t> </a:t>
            </a:r>
            <a:r>
              <a:rPr lang="en-GB" altLang="zh-TW" sz="4400" b="1" kern="100" dirty="0" err="1">
                <a:solidFill>
                  <a:srgbClr val="000000"/>
                </a:solidFill>
                <a:latin typeface="+mj-lt"/>
                <a:ea typeface="標楷體" panose="03000509000000000000" pitchFamily="65" charset="-120"/>
              </a:rPr>
              <a:t>Sivaraksa</a:t>
            </a:r>
            <a:r>
              <a:rPr lang="zh-TW" altLang="zh-TW" sz="4400" b="1" kern="100" dirty="0" smtClean="0">
                <a:solidFill>
                  <a:srgbClr val="000000"/>
                </a:solidFill>
                <a:latin typeface="+mj-lt"/>
                <a:ea typeface="標楷體" panose="03000509000000000000" pitchFamily="65" charset="-120"/>
                <a:cs typeface="Times New Roman"/>
              </a:rPr>
              <a:t>、</a:t>
            </a:r>
            <a:r>
              <a:rPr lang="en-GB" altLang="zh-TW" sz="4400" b="1" kern="100" dirty="0" err="1" smtClean="0">
                <a:solidFill>
                  <a:srgbClr val="000000"/>
                </a:solidFill>
                <a:latin typeface="+mj-lt"/>
                <a:ea typeface="標楷體" panose="03000509000000000000" pitchFamily="65" charset="-120"/>
              </a:rPr>
              <a:t>Jörg</a:t>
            </a:r>
            <a:r>
              <a:rPr lang="en-GB" altLang="zh-TW" sz="4400" b="1" kern="100" dirty="0" smtClean="0">
                <a:solidFill>
                  <a:srgbClr val="000000"/>
                </a:solidFill>
                <a:latin typeface="+mj-lt"/>
                <a:ea typeface="標楷體" panose="03000509000000000000" pitchFamily="65" charset="-120"/>
              </a:rPr>
              <a:t> </a:t>
            </a:r>
            <a:r>
              <a:rPr lang="en-GB" altLang="zh-TW" sz="4400" b="1" kern="100" dirty="0" err="1" smtClean="0">
                <a:solidFill>
                  <a:srgbClr val="000000"/>
                </a:solidFill>
                <a:latin typeface="+mj-lt"/>
                <a:ea typeface="標楷體" panose="03000509000000000000" pitchFamily="65" charset="-120"/>
              </a:rPr>
              <a:t>Luy</a:t>
            </a:r>
            <a:r>
              <a:rPr lang="zh-TW" altLang="zh-TW" sz="4400" b="1" kern="100" dirty="0" smtClean="0">
                <a:solidFill>
                  <a:srgbClr val="000000"/>
                </a:solidFill>
                <a:latin typeface="+mj-lt"/>
                <a:ea typeface="標楷體" panose="03000509000000000000" pitchFamily="65" charset="-120"/>
                <a:cs typeface="Times New Roman"/>
              </a:rPr>
              <a:t>、裴</a:t>
            </a:r>
            <a:r>
              <a:rPr lang="zh-TW" altLang="zh-TW" sz="4400" b="1" kern="100" dirty="0">
                <a:solidFill>
                  <a:srgbClr val="000000"/>
                </a:solidFill>
                <a:latin typeface="+mj-lt"/>
                <a:ea typeface="標楷體" panose="03000509000000000000" pitchFamily="65" charset="-120"/>
                <a:cs typeface="Times New Roman"/>
              </a:rPr>
              <a:t>家騏</a:t>
            </a:r>
            <a:r>
              <a:rPr lang="zh-TW" altLang="zh-TW" sz="4400" b="1" kern="100" dirty="0" smtClean="0">
                <a:solidFill>
                  <a:srgbClr val="000000"/>
                </a:solidFill>
                <a:latin typeface="+mj-lt"/>
                <a:ea typeface="標楷體" panose="03000509000000000000" pitchFamily="65" charset="-120"/>
                <a:cs typeface="Times New Roman"/>
              </a:rPr>
              <a:t>、</a:t>
            </a:r>
            <a:r>
              <a:rPr lang="zh-TW" altLang="en-US" sz="4400" b="1" dirty="0">
                <a:solidFill>
                  <a:schemeClr val="tx1"/>
                </a:solidFill>
                <a:latin typeface="標楷體" panose="03000509000000000000" pitchFamily="65" charset="-120"/>
                <a:ea typeface="標楷體" panose="03000509000000000000" pitchFamily="65" charset="-120"/>
              </a:rPr>
              <a:t>釋昭</a:t>
            </a:r>
            <a:r>
              <a:rPr lang="zh-TW" altLang="en-US" sz="4400" b="1" dirty="0" smtClean="0">
                <a:solidFill>
                  <a:schemeClr val="tx1"/>
                </a:solidFill>
                <a:latin typeface="標楷體" panose="03000509000000000000" pitchFamily="65" charset="-120"/>
                <a:ea typeface="標楷體" panose="03000509000000000000" pitchFamily="65" charset="-120"/>
              </a:rPr>
              <a:t>慧</a:t>
            </a:r>
            <a:r>
              <a:rPr lang="zh-TW" altLang="en-US" sz="4400" b="1" dirty="0" smtClean="0">
                <a:solidFill>
                  <a:schemeClr val="tx1"/>
                </a:solidFill>
                <a:latin typeface="新細明體"/>
                <a:ea typeface="新細明體"/>
              </a:rPr>
              <a:t>（</a:t>
            </a:r>
            <a:r>
              <a:rPr lang="zh-TW" altLang="en-US" sz="4200" dirty="0" smtClean="0">
                <a:solidFill>
                  <a:schemeClr val="tx1"/>
                </a:solidFill>
                <a:latin typeface="標楷體" panose="03000509000000000000" pitchFamily="65" charset="-120"/>
                <a:ea typeface="標楷體" panose="03000509000000000000" pitchFamily="65" charset="-120"/>
              </a:rPr>
              <a:t>由左至右</a:t>
            </a:r>
            <a:r>
              <a:rPr lang="zh-TW" altLang="en-US" sz="4200" dirty="0" smtClean="0">
                <a:solidFill>
                  <a:schemeClr val="tx1"/>
                </a:solidFill>
                <a:latin typeface="新細明體"/>
                <a:ea typeface="新細明體"/>
              </a:rPr>
              <a:t>，</a:t>
            </a:r>
            <a:r>
              <a:rPr lang="zh-TW" altLang="en-US" sz="4200" dirty="0">
                <a:solidFill>
                  <a:schemeClr val="tx1"/>
                </a:solidFill>
                <a:latin typeface="標楷體" panose="03000509000000000000" pitchFamily="65" charset="-120"/>
                <a:ea typeface="標楷體" panose="03000509000000000000" pitchFamily="65" charset="-120"/>
              </a:rPr>
              <a:t>主持人居中</a:t>
            </a:r>
            <a:r>
              <a:rPr lang="zh-TW" altLang="en-US" sz="4400" b="1" dirty="0" smtClean="0">
                <a:solidFill>
                  <a:schemeClr val="tx1"/>
                </a:solidFill>
                <a:latin typeface="新細明體"/>
                <a:ea typeface="新細明體"/>
              </a:rPr>
              <a:t>）</a:t>
            </a:r>
            <a:endParaRPr lang="en-US" altLang="zh-TW" sz="4400" b="1" dirty="0" smtClean="0">
              <a:solidFill>
                <a:schemeClr val="tx1"/>
              </a:solidFill>
              <a:latin typeface="+mj-lt"/>
              <a:ea typeface="標楷體" panose="03000509000000000000" pitchFamily="65" charset="-120"/>
            </a:endParaRPr>
          </a:p>
        </p:txBody>
      </p:sp>
      <p:pic>
        <p:nvPicPr>
          <p:cNvPr id="1026" name="Picture 2" descr="D:\active files\2014年國際研討會\會後作業\相片\精選\030427\圓桌-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402" y="3068960"/>
            <a:ext cx="7589046"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061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233373" y="980728"/>
            <a:ext cx="7488832" cy="4824536"/>
          </a:xfrm>
        </p:spPr>
        <p:txBody>
          <a:bodyPr anchor="t">
            <a:normAutofit/>
          </a:bodyPr>
          <a:lstStyle/>
          <a:p>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自</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2013</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7</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日至</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26</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日止</a:t>
            </a:r>
            <a:r>
              <a:rPr lang="zh-TW" altLang="en-US" sz="2200" dirty="0" smtClean="0">
                <a:effectLst/>
                <a:latin typeface="Times New Roman" panose="02020603050405020304" pitchFamily="18" charset="0"/>
                <a:ea typeface="新細明體"/>
                <a:cs typeface="Times New Roman" panose="02020603050405020304" pitchFamily="18" charset="0"/>
              </a:rPr>
              <a:t>，</a:t>
            </a:r>
            <a:r>
              <a:rPr lang="zh-TW" altLang="en-US" sz="2200" dirty="0">
                <a:effectLst/>
                <a:latin typeface="Times New Roman" panose="02020603050405020304" pitchFamily="18" charset="0"/>
                <a:ea typeface="標楷體" panose="03000509000000000000" pitchFamily="65" charset="-120"/>
                <a:cs typeface="Times New Roman" panose="02020603050405020304" pitchFamily="18" charset="0"/>
              </a:rPr>
              <a:t>瀏覽</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網站累積至人次</a:t>
            </a:r>
            <a:r>
              <a:rPr lang="en-US" altLang="zh-TW" sz="2200" b="1"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9,088</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人次</a:t>
            </a:r>
            <a:r>
              <a:rPr lang="zh-TW" altLang="en-US" sz="2200" dirty="0" smtClean="0">
                <a:effectLst/>
                <a:latin typeface="Times New Roman" panose="02020603050405020304" pitchFamily="18" charset="0"/>
                <a:ea typeface="新細明體"/>
                <a:cs typeface="Times New Roman" panose="02020603050405020304" pitchFamily="18" charset="0"/>
              </a:rPr>
              <a:t>，</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由圖可知</a:t>
            </a:r>
            <a:r>
              <a:rPr lang="zh-TW" altLang="en-US" sz="2200" dirty="0">
                <a:effectLst/>
                <a:latin typeface="Times New Roman" panose="02020603050405020304" pitchFamily="18" charset="0"/>
                <a:ea typeface="標楷體" panose="03000509000000000000" pitchFamily="65" charset="-120"/>
                <a:cs typeface="Times New Roman" panose="02020603050405020304" pitchFamily="18" charset="0"/>
              </a:rPr>
              <a:t>自</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三月初網站資料陸續完備</a:t>
            </a:r>
            <a:r>
              <a:rPr lang="zh-TW" altLang="en-US" sz="2200" dirty="0">
                <a:effectLst/>
                <a:latin typeface="Times New Roman" panose="02020603050405020304" pitchFamily="18" charset="0"/>
                <a:ea typeface="新細明體"/>
                <a:cs typeface="Times New Roman" panose="02020603050405020304" pitchFamily="18" charset="0"/>
              </a:rPr>
              <a:t>，</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且開始文宣作業後，瀏覽人次即</a:t>
            </a:r>
            <a:r>
              <a:rPr lang="zh-TW" altLang="en-US" sz="2200" dirty="0">
                <a:effectLst/>
                <a:latin typeface="Times New Roman" panose="02020603050405020304" pitchFamily="18" charset="0"/>
                <a:ea typeface="標楷體" panose="03000509000000000000" pitchFamily="65" charset="-120"/>
                <a:cs typeface="Times New Roman" panose="02020603050405020304" pitchFamily="18" charset="0"/>
              </a:rPr>
              <a:t>從</a:t>
            </a:r>
            <a:r>
              <a:rPr lang="en-US" altLang="zh-TW" sz="2200" dirty="0">
                <a:effectLst/>
                <a:latin typeface="Times New Roman" panose="02020603050405020304" pitchFamily="18" charset="0"/>
                <a:ea typeface="標楷體" panose="03000509000000000000" pitchFamily="65" charset="-120"/>
                <a:cs typeface="Times New Roman" panose="02020603050405020304" pitchFamily="18" charset="0"/>
              </a:rPr>
              <a:t>3/5</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之 </a:t>
            </a:r>
            <a:r>
              <a:rPr lang="en-US" altLang="zh-TW" sz="22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2,929</a:t>
            </a:r>
            <a:r>
              <a:rPr lang="zh-TW" altLang="en-US" sz="22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人</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次倍增至</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3/12</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之</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200" b="1" dirty="0" smtClean="0">
                <a:effectLst>
                  <a:outerShdw blurRad="38100" dist="38100" dir="2700000" algn="tl">
                    <a:srgbClr val="000000">
                      <a:alpha val="43137"/>
                    </a:srgbClr>
                  </a:outerShdw>
                </a:effectLst>
                <a:latin typeface="Times New Roman" panose="02020603050405020304" pitchFamily="18" charset="0"/>
                <a:ea typeface="標楷體" panose="03000509000000000000" pitchFamily="65" charset="-120"/>
                <a:cs typeface="Times New Roman" panose="02020603050405020304" pitchFamily="18" charset="0"/>
              </a:rPr>
              <a:t>4,168</a:t>
            </a:r>
            <a:r>
              <a:rPr lang="zh-TW" altLang="en-US" sz="2200" dirty="0" smtClean="0">
                <a:effectLst/>
                <a:latin typeface="Times New Roman" panose="02020603050405020304" pitchFamily="18" charset="0"/>
                <a:ea typeface="標楷體" panose="03000509000000000000" pitchFamily="65" charset="-120"/>
                <a:cs typeface="Times New Roman" panose="02020603050405020304" pitchFamily="18" charset="0"/>
              </a:rPr>
              <a:t>人次</a:t>
            </a:r>
            <a:r>
              <a:rPr lang="zh-TW" altLang="en-US" sz="2200" dirty="0" smtClean="0">
                <a:effectLst/>
                <a:latin typeface="Times New Roman" panose="02020603050405020304" pitchFamily="18" charset="0"/>
                <a:ea typeface="新細明體"/>
                <a:cs typeface="Times New Roman" panose="02020603050405020304" pitchFamily="18" charset="0"/>
              </a:rPr>
              <a:t>。</a:t>
            </a:r>
            <a: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t/>
            </a:r>
            <a:br>
              <a:rPr lang="en-US" altLang="zh-TW" sz="2200" dirty="0" smtClean="0">
                <a:effectLst/>
                <a:latin typeface="Times New Roman" panose="02020603050405020304" pitchFamily="18" charset="0"/>
                <a:ea typeface="標楷體" panose="03000509000000000000" pitchFamily="65" charset="-120"/>
                <a:cs typeface="Times New Roman" panose="02020603050405020304" pitchFamily="18" charset="0"/>
              </a:rPr>
            </a:br>
            <a:endParaRPr lang="zh-TW" altLang="en-US" sz="220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文字版面配置區 2"/>
          <p:cNvSpPr txBox="1">
            <a:spLocks/>
          </p:cNvSpPr>
          <p:nvPr/>
        </p:nvSpPr>
        <p:spPr>
          <a:xfrm>
            <a:off x="1001236" y="332656"/>
            <a:ext cx="4284477" cy="792088"/>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TW" altLang="en-US" sz="4000" b="1" i="1" u="sng" dirty="0" smtClean="0">
                <a:solidFill>
                  <a:srgbClr val="002060"/>
                </a:solidFill>
                <a:latin typeface="標楷體" panose="03000509000000000000" pitchFamily="65" charset="-120"/>
                <a:ea typeface="標楷體" panose="03000509000000000000" pitchFamily="65" charset="-120"/>
              </a:rPr>
              <a:t>中英文版專屬網站：</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sp>
        <p:nvSpPr>
          <p:cNvPr id="3" name="文字方塊 2"/>
          <p:cNvSpPr txBox="1"/>
          <p:nvPr/>
        </p:nvSpPr>
        <p:spPr>
          <a:xfrm>
            <a:off x="1151619" y="6451040"/>
            <a:ext cx="7560839" cy="338554"/>
          </a:xfrm>
          <a:prstGeom prst="rect">
            <a:avLst/>
          </a:prstGeom>
          <a:noFill/>
        </p:spPr>
        <p:txBody>
          <a:bodyPr wrap="square" rtlCol="0">
            <a:spAutoFit/>
          </a:bodyPr>
          <a:lstStyle/>
          <a:p>
            <a:r>
              <a:rPr lang="zh-TW" altLang="en-US" sz="1600" b="1" dirty="0" smtClean="0">
                <a:latin typeface="標楷體" panose="03000509000000000000" pitchFamily="65" charset="-120"/>
                <a:ea typeface="標楷體" panose="03000509000000000000" pitchFamily="65" charset="-120"/>
              </a:rPr>
              <a:t>註：網站正式上線日期為九月初，但 </a:t>
            </a:r>
            <a:r>
              <a:rPr lang="en-US" altLang="zh-TW" sz="1600" b="1" dirty="0" smtClean="0">
                <a:latin typeface="Times New Roman" panose="02020603050405020304" pitchFamily="18" charset="0"/>
                <a:ea typeface="標楷體" panose="03000509000000000000" pitchFamily="65" charset="-120"/>
                <a:cs typeface="Times New Roman" panose="02020603050405020304" pitchFamily="18" charset="0"/>
              </a:rPr>
              <a:t>11/7</a:t>
            </a:r>
            <a:r>
              <a:rPr lang="zh-TW" altLang="en-US" sz="1600" b="1" dirty="0" smtClean="0">
                <a:latin typeface="標楷體" panose="03000509000000000000" pitchFamily="65" charset="-120"/>
                <a:ea typeface="標楷體" panose="03000509000000000000" pitchFamily="65" charset="-120"/>
              </a:rPr>
              <a:t>才開啟流量分析功能</a:t>
            </a:r>
            <a:endParaRPr lang="zh-TW" altLang="en-US" sz="1600" b="1" dirty="0">
              <a:latin typeface="標楷體" panose="03000509000000000000" pitchFamily="65" charset="-120"/>
              <a:ea typeface="標楷體" panose="03000509000000000000"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619" y="2420888"/>
            <a:ext cx="7560839" cy="4030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47100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332656"/>
            <a:ext cx="7498080" cy="1143000"/>
          </a:xfrm>
        </p:spPr>
        <p:txBody>
          <a:bodyPr>
            <a:normAutofit/>
          </a:bodyPr>
          <a:lstStyle/>
          <a:p>
            <a:pPr algn="l"/>
            <a:r>
              <a:rPr lang="zh-TW" altLang="en-US" b="1" i="1" u="sng" dirty="0" smtClean="0">
                <a:solidFill>
                  <a:srgbClr val="002060"/>
                </a:solidFill>
                <a:latin typeface="標楷體" panose="03000509000000000000" pitchFamily="65" charset="-120"/>
                <a:ea typeface="標楷體" panose="03000509000000000000" pitchFamily="65" charset="-120"/>
              </a:rPr>
              <a:t>文宣：</a:t>
            </a:r>
            <a:endParaRPr lang="zh-TW" altLang="en-US"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p:txBody>
          <a:bodyPr>
            <a:normAutofit fontScale="85000" lnSpcReduction="20000"/>
          </a:bodyPr>
          <a:lstStyle/>
          <a:p>
            <a:pPr>
              <a:spcAft>
                <a:spcPts val="600"/>
              </a:spcAft>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玄奘大學宗教學系網站</a:t>
            </a:r>
            <a:r>
              <a:rPr lang="zh-TW" altLang="en-US" dirty="0" smtClean="0">
                <a:latin typeface="新細明體"/>
                <a:ea typeface="新細明體"/>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應用倫理研究中心網站</a:t>
            </a:r>
            <a:r>
              <a:rPr lang="zh-TW" altLang="en-US" dirty="0">
                <a:latin typeface="新細明體"/>
                <a:ea typeface="新細明體"/>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關懷</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生命協會</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網站</a:t>
            </a:r>
            <a:r>
              <a:rPr lang="zh-TW" altLang="en-US" dirty="0" smtClean="0">
                <a:latin typeface="新細明體"/>
                <a:ea typeface="新細明體"/>
                <a:cs typeface="Times New Roman" panose="02020603050405020304" pitchFamily="18" charset="0"/>
              </a:rPr>
              <a:t> </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及佛教弘誓</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學院等網站</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首頁連結專屬</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網站</a:t>
            </a:r>
            <a:r>
              <a:rPr lang="zh-TW" altLang="en-US" dirty="0" smtClean="0">
                <a:latin typeface="新細明體"/>
                <a:ea typeface="新細明體"/>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並利用</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台灣動物之聲電子報</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新細明體"/>
                <a:ea typeface="新細明體"/>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佛教弘誓電子報</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與</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弘誓雙月刊</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marL="0" indent="0">
              <a:spcAft>
                <a:spcPts val="600"/>
              </a:spcAft>
              <a:buNone/>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編輯特別報導</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推廣</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dirty="0">
                <a:latin typeface="Times New Roman" panose="02020603050405020304" pitchFamily="18" charset="0"/>
                <a:ea typeface="標楷體" panose="03000509000000000000" pitchFamily="65" charset="-120"/>
                <a:cs typeface="Times New Roman" panose="02020603050405020304" pitchFamily="18" charset="0"/>
              </a:rPr>
              <a:t>海報</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發行</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量</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3,800</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張</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會前記者</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餐敘：</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4</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日於台北市長春素食餐廳宴請媒體記者</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人，召集人與餐敘中介紹說明並次會議之特色與內容</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a:spcAft>
                <a:spcPts val="600"/>
              </a:spcAft>
            </a:pP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全國相關議題網站刊登電子宣傳</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827504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65547" y="5301208"/>
            <a:ext cx="7168840" cy="1143000"/>
          </a:xfrm>
        </p:spPr>
        <p:txBody>
          <a:bodyPr anchor="t">
            <a:normAutofit fontScale="90000"/>
          </a:bodyPr>
          <a:lstStyle/>
          <a:p>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4/18</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之</a:t>
            </a:r>
            <a:r>
              <a:rPr lang="zh-TW" altLang="en-US" sz="2800" dirty="0" smtClean="0">
                <a:latin typeface="標楷體" panose="03000509000000000000" pitchFamily="65" charset="-120"/>
                <a:ea typeface="標楷體" panose="03000509000000000000" pitchFamily="65" charset="-120"/>
              </a:rPr>
              <a:t>記者餐敘中，關懷生命協會何宗勳執行長</a:t>
            </a:r>
            <a:r>
              <a:rPr lang="zh-TW" altLang="en-US" sz="2800" dirty="0">
                <a:latin typeface="標楷體" panose="03000509000000000000" pitchFamily="65" charset="-120"/>
                <a:ea typeface="標楷體" panose="03000509000000000000" pitchFamily="65" charset="-120"/>
              </a:rPr>
              <a:t>、召集人釋昭慧教授、關懷生命</a:t>
            </a:r>
            <a:r>
              <a:rPr lang="zh-TW" altLang="en-US" sz="2800" dirty="0" smtClean="0">
                <a:latin typeface="標楷體" panose="03000509000000000000" pitchFamily="65" charset="-120"/>
                <a:ea typeface="標楷體" panose="03000509000000000000" pitchFamily="65" charset="-120"/>
              </a:rPr>
              <a:t>協會張章得副理事長共持大會海報</a:t>
            </a:r>
            <a:r>
              <a:rPr lang="zh-TW" altLang="en-US" sz="2800" dirty="0" smtClean="0">
                <a:latin typeface="新細明體"/>
                <a:ea typeface="新細明體"/>
              </a:rPr>
              <a:t>（</a:t>
            </a:r>
            <a:r>
              <a:rPr lang="zh-TW" altLang="en-US" sz="2200" dirty="0" smtClean="0">
                <a:latin typeface="標楷體" panose="03000509000000000000" pitchFamily="65" charset="-120"/>
                <a:ea typeface="標楷體" panose="03000509000000000000" pitchFamily="65" charset="-120"/>
              </a:rPr>
              <a:t>自左至右</a:t>
            </a:r>
            <a:r>
              <a:rPr lang="zh-TW" altLang="en-US" sz="2800" dirty="0" smtClean="0">
                <a:latin typeface="新細明體"/>
                <a:ea typeface="新細明體"/>
              </a:rPr>
              <a:t>）</a:t>
            </a:r>
            <a:endParaRPr lang="zh-TW" altLang="en-US" sz="2800" dirty="0">
              <a:latin typeface="標楷體" panose="03000509000000000000" pitchFamily="65" charset="-120"/>
              <a:ea typeface="標楷體" panose="03000509000000000000" pitchFamily="65" charset="-120"/>
            </a:endParaRPr>
          </a:p>
        </p:txBody>
      </p:sp>
      <p:pic>
        <p:nvPicPr>
          <p:cNvPr id="2050" name="Picture 2" descr="D:\active files\2014年國際研討會\會後作業\相片\相片11-記者餐敘-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64704"/>
            <a:ext cx="7200800"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7726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75656" y="1340768"/>
            <a:ext cx="2880320" cy="850106"/>
          </a:xfrm>
        </p:spPr>
        <p:txBody>
          <a:bodyPr>
            <a:normAutofit/>
          </a:bodyPr>
          <a:lstStyle/>
          <a:p>
            <a:r>
              <a:rPr lang="zh-TW" altLang="en-US" sz="3200" dirty="0" smtClean="0"/>
              <a:t>大會手冊封面</a:t>
            </a:r>
            <a:endParaRPr lang="zh-TW" altLang="en-US" sz="3200" dirty="0"/>
          </a:p>
        </p:txBody>
      </p:sp>
      <p:pic>
        <p:nvPicPr>
          <p:cNvPr id="8" name="內容版面配置區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1988840"/>
            <a:ext cx="6837385" cy="4248472"/>
          </a:xfrm>
        </p:spPr>
      </p:pic>
      <p:sp>
        <p:nvSpPr>
          <p:cNvPr id="4" name="標題 1"/>
          <p:cNvSpPr txBox="1">
            <a:spLocks/>
          </p:cNvSpPr>
          <p:nvPr/>
        </p:nvSpPr>
        <p:spPr>
          <a:xfrm>
            <a:off x="971600" y="276321"/>
            <a:ext cx="7498080" cy="1143000"/>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zh-TW" altLang="en-US" b="1" i="1" u="sng" dirty="0" smtClean="0">
                <a:solidFill>
                  <a:srgbClr val="002060"/>
                </a:solidFill>
                <a:latin typeface="標楷體" panose="03000509000000000000" pitchFamily="65" charset="-120"/>
                <a:ea typeface="標楷體" panose="03000509000000000000" pitchFamily="65" charset="-120"/>
              </a:rPr>
              <a:t>出版品：</a:t>
            </a:r>
            <a:r>
              <a:rPr lang="zh-TW" altLang="en-US" sz="2800" dirty="0" smtClean="0">
                <a:solidFill>
                  <a:schemeClr val="tx1"/>
                </a:solidFill>
                <a:effectLst/>
                <a:latin typeface="標楷體" panose="03000509000000000000" pitchFamily="65" charset="-120"/>
                <a:ea typeface="標楷體" panose="03000509000000000000" pitchFamily="65" charset="-120"/>
              </a:rPr>
              <a:t>大會手冊及論文集印製</a:t>
            </a:r>
            <a:r>
              <a:rPr lang="en-US" altLang="zh-TW" sz="2800" dirty="0" smtClean="0">
                <a:solidFill>
                  <a:schemeClr val="tx1"/>
                </a:solidFill>
                <a:effectLst/>
                <a:latin typeface="Times New Roman" panose="02020603050405020304" pitchFamily="18" charset="0"/>
                <a:ea typeface="標楷體" panose="03000509000000000000" pitchFamily="65" charset="-120"/>
                <a:cs typeface="Times New Roman" panose="02020603050405020304" pitchFamily="18" charset="0"/>
              </a:rPr>
              <a:t>700</a:t>
            </a:r>
            <a:r>
              <a:rPr lang="zh-TW" altLang="en-US" sz="2800" dirty="0" smtClean="0">
                <a:solidFill>
                  <a:schemeClr val="tx1"/>
                </a:solidFill>
                <a:effectLst/>
                <a:latin typeface="標楷體" panose="03000509000000000000" pitchFamily="65" charset="-120"/>
                <a:ea typeface="標楷體" panose="03000509000000000000" pitchFamily="65" charset="-120"/>
              </a:rPr>
              <a:t>套</a:t>
            </a:r>
            <a:endParaRPr lang="zh-TW" altLang="en-US" sz="2800" dirty="0"/>
          </a:p>
        </p:txBody>
      </p:sp>
    </p:spTree>
    <p:extLst>
      <p:ext uri="{BB962C8B-B14F-4D97-AF65-F5344CB8AC3E}">
        <p14:creationId xmlns:p14="http://schemas.microsoft.com/office/powerpoint/2010/main" val="1514891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4144504" cy="1138138"/>
          </a:xfrm>
        </p:spPr>
        <p:txBody>
          <a:bodyPr>
            <a:normAutofit/>
          </a:bodyPr>
          <a:lstStyle/>
          <a:p>
            <a:r>
              <a:rPr lang="zh-TW" altLang="en-US" sz="3200" dirty="0" smtClean="0"/>
              <a:t>論文集封面</a:t>
            </a:r>
            <a:endParaRPr lang="zh-TW" altLang="en-US" sz="3200" dirty="0"/>
          </a:p>
        </p:txBody>
      </p:sp>
      <p:pic>
        <p:nvPicPr>
          <p:cNvPr id="6" name="內容版面配置區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124744"/>
            <a:ext cx="7278869" cy="4718972"/>
          </a:xfrm>
        </p:spPr>
      </p:pic>
    </p:spTree>
    <p:extLst>
      <p:ext uri="{BB962C8B-B14F-4D97-AF65-F5344CB8AC3E}">
        <p14:creationId xmlns:p14="http://schemas.microsoft.com/office/powerpoint/2010/main" val="2183362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
          <p:cNvSpPr txBox="1">
            <a:spLocks/>
          </p:cNvSpPr>
          <p:nvPr/>
        </p:nvSpPr>
        <p:spPr>
          <a:xfrm>
            <a:off x="1043608" y="308644"/>
            <a:ext cx="6336704" cy="936104"/>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TW" altLang="en-US" sz="4000" b="1" i="1" u="sng" dirty="0" smtClean="0">
                <a:solidFill>
                  <a:srgbClr val="002060"/>
                </a:solidFill>
                <a:latin typeface="標楷體" panose="03000509000000000000" pitchFamily="65" charset="-120"/>
                <a:ea typeface="標楷體" panose="03000509000000000000" pitchFamily="65" charset="-120"/>
              </a:rPr>
              <a:t>外語接待人員訓練及規劃：</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sp>
        <p:nvSpPr>
          <p:cNvPr id="7" name="文字方塊 6"/>
          <p:cNvSpPr txBox="1"/>
          <p:nvPr/>
        </p:nvSpPr>
        <p:spPr>
          <a:xfrm>
            <a:off x="882141" y="1412776"/>
            <a:ext cx="7272808" cy="5232202"/>
          </a:xfrm>
          <a:prstGeom prst="rect">
            <a:avLst/>
          </a:prstGeom>
          <a:noFill/>
        </p:spPr>
        <p:txBody>
          <a:bodyPr wrap="square" rtlCol="0">
            <a:spAutoFit/>
          </a:bodyPr>
          <a:lstStyle/>
          <a:p>
            <a:pPr marL="342900" indent="-342900">
              <a:spcBef>
                <a:spcPts val="1800"/>
              </a:spcBef>
              <a:buFont typeface="Wingdings" panose="05000000000000000000" pitchFamily="2" charset="2"/>
              <a:buChar char="l"/>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於</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102</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11</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23</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24</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日，在輔仁大學英國語文學系張瓈文教授及鮑教授端磊</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設計</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指導下，完成第一階段基本接待英語之培訓課程，並選取</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位外語接待人員</a:t>
            </a:r>
            <a:r>
              <a:rPr lang="zh-TW" altLang="en-US" sz="2800" dirty="0" smtClean="0">
                <a:latin typeface="新細明體"/>
                <a:ea typeface="新細明體"/>
                <a:cs typeface="Times New Roman" panose="02020603050405020304" pitchFamily="18" charset="0"/>
              </a:rPr>
              <a:t>。</a:t>
            </a:r>
            <a:endParaRPr lang="en-US" altLang="zh-TW" sz="2800" dirty="0" smtClean="0">
              <a:latin typeface="新細明體"/>
              <a:ea typeface="新細明體"/>
              <a:cs typeface="Times New Roman" panose="02020603050405020304" pitchFamily="18" charset="0"/>
            </a:endParaRPr>
          </a:p>
          <a:p>
            <a:pPr marL="342900" indent="-342900">
              <a:spcBef>
                <a:spcPts val="1800"/>
              </a:spcBef>
              <a:buFont typeface="Wingdings" panose="05000000000000000000" pitchFamily="2" charset="2"/>
              <a:buChar char="l"/>
            </a:pP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外語接待人員於</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103</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日成軍，並接受宗教學系邢金俊老師指導之國際禮儀訓練</a:t>
            </a:r>
            <a:r>
              <a:rPr lang="zh-TW" altLang="en-US" sz="2800" dirty="0" smtClean="0">
                <a:latin typeface="新細明體"/>
                <a:cs typeface="Times New Roman" panose="02020603050405020304" pitchFamily="18" charset="0"/>
              </a:rPr>
              <a:t>。</a:t>
            </a:r>
            <a:endParaRPr lang="en-US" altLang="zh-TW" sz="2800" dirty="0" smtClean="0">
              <a:latin typeface="新細明體"/>
              <a:cs typeface="Times New Roman" panose="02020603050405020304" pitchFamily="18" charset="0"/>
            </a:endParaRPr>
          </a:p>
          <a:p>
            <a:pPr marL="342900" indent="-342900">
              <a:spcBef>
                <a:spcPts val="1800"/>
              </a:spcBef>
              <a:buFont typeface="Wingdings" panose="05000000000000000000" pitchFamily="2" charset="2"/>
              <a:buChar char="l"/>
            </a:pP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爾後至正式</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會議期間，在隊長陳若華同學帶領下，擔任外語接待之同學每週三均集合演練，非常認真</a:t>
            </a:r>
            <a:r>
              <a:rPr lang="zh-TW" altLang="en-US" sz="2800" dirty="0">
                <a:latin typeface="新細明體"/>
                <a:cs typeface="Times New Roman" panose="02020603050405020304" pitchFamily="18" charset="0"/>
              </a:rPr>
              <a:t>。</a:t>
            </a:r>
            <a:endParaRPr lang="en-US" altLang="zh-TW" sz="2800" dirty="0">
              <a:latin typeface="新細明體"/>
              <a:cs typeface="Times New Roman" panose="02020603050405020304" pitchFamily="18" charset="0"/>
            </a:endParaRPr>
          </a:p>
          <a:p>
            <a:endParaRPr lang="zh-TW" altLang="en-US" sz="2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3870462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4" y="1347763"/>
            <a:ext cx="1984264" cy="706090"/>
          </a:xfrm>
        </p:spPr>
        <p:txBody>
          <a:bodyPr>
            <a:normAutofit/>
          </a:bodyPr>
          <a:lstStyle/>
          <a:p>
            <a:r>
              <a:rPr lang="zh-TW" altLang="en-US" sz="3600" b="1" dirty="0" smtClean="0">
                <a:solidFill>
                  <a:schemeClr val="tx1"/>
                </a:solidFill>
              </a:rPr>
              <a:t>接機</a:t>
            </a:r>
            <a:r>
              <a:rPr lang="zh-TW" altLang="en-US" sz="3600" b="1" dirty="0" smtClean="0">
                <a:solidFill>
                  <a:schemeClr val="tx1"/>
                </a:solidFill>
                <a:latin typeface="新細明體"/>
                <a:ea typeface="新細明體"/>
              </a:rPr>
              <a:t>：</a:t>
            </a:r>
            <a:endParaRPr lang="zh-TW" altLang="en-US" sz="3600" b="1" dirty="0">
              <a:solidFill>
                <a:schemeClr val="tx1"/>
              </a:solidFill>
            </a:endParaRPr>
          </a:p>
        </p:txBody>
      </p:sp>
      <p:pic>
        <p:nvPicPr>
          <p:cNvPr id="4"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5296" y="2026616"/>
            <a:ext cx="5226824" cy="2842543"/>
          </a:xfr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304" y="1412776"/>
            <a:ext cx="2554287" cy="399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2"/>
          <p:cNvSpPr txBox="1"/>
          <p:nvPr/>
        </p:nvSpPr>
        <p:spPr>
          <a:xfrm>
            <a:off x="1043608" y="332656"/>
            <a:ext cx="6984776" cy="707886"/>
          </a:xfrm>
          <a:prstGeom prst="rect">
            <a:avLst/>
          </a:prstGeom>
          <a:noFill/>
        </p:spPr>
        <p:txBody>
          <a:bodyPr wrap="square" rtlCol="0">
            <a:spAutoFit/>
          </a:bodyPr>
          <a:lstStyle/>
          <a:p>
            <a:pPr lvl="0"/>
            <a:r>
              <a:rPr lang="zh-TW" altLang="en-US" sz="4000" b="1" i="1" u="sng" dirty="0">
                <a:solidFill>
                  <a:srgbClr val="002060"/>
                </a:solidFill>
                <a:latin typeface="標楷體" panose="03000509000000000000" pitchFamily="65" charset="-120"/>
                <a:ea typeface="標楷體" panose="03000509000000000000" pitchFamily="65" charset="-120"/>
              </a:rPr>
              <a:t>外語接待</a:t>
            </a:r>
            <a:r>
              <a:rPr lang="zh-TW" altLang="en-US" sz="4000" b="1" i="1" u="sng" dirty="0" smtClean="0">
                <a:solidFill>
                  <a:srgbClr val="002060"/>
                </a:solidFill>
                <a:latin typeface="標楷體" panose="03000509000000000000" pitchFamily="65" charset="-120"/>
                <a:ea typeface="標楷體" panose="03000509000000000000" pitchFamily="65" charset="-120"/>
              </a:rPr>
              <a:t>人員的優異工作表現：</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sp>
        <p:nvSpPr>
          <p:cNvPr id="5" name="文字方塊 4"/>
          <p:cNvSpPr txBox="1"/>
          <p:nvPr/>
        </p:nvSpPr>
        <p:spPr>
          <a:xfrm>
            <a:off x="5652120" y="5817468"/>
            <a:ext cx="3312368" cy="646331"/>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接待大使鄭博如手持自製接機牌，為新加坡學者接機。</a:t>
            </a:r>
            <a:endParaRPr lang="zh-TW" altLang="en-US" dirty="0">
              <a:latin typeface="標楷體" panose="03000509000000000000" pitchFamily="65" charset="-120"/>
              <a:ea typeface="標楷體" panose="03000509000000000000" pitchFamily="65" charset="-120"/>
            </a:endParaRPr>
          </a:p>
        </p:txBody>
      </p:sp>
      <p:sp>
        <p:nvSpPr>
          <p:cNvPr id="6" name="向上箭號 5"/>
          <p:cNvSpPr/>
          <p:nvPr/>
        </p:nvSpPr>
        <p:spPr>
          <a:xfrm>
            <a:off x="7092447" y="5467460"/>
            <a:ext cx="108000" cy="288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文字方塊 6"/>
          <p:cNvSpPr txBox="1"/>
          <p:nvPr/>
        </p:nvSpPr>
        <p:spPr>
          <a:xfrm>
            <a:off x="395536" y="4939852"/>
            <a:ext cx="5256584" cy="1631216"/>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大會召集人釋昭慧教授率工作團隊與接待大使前往第一航站接機。</a:t>
            </a:r>
            <a:endParaRPr lang="en-US" altLang="zh-TW" dirty="0" smtClean="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後排左起：張章得副理事長、性廣法師、</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Prof. Peter Singer</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、釋昭慧教授</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林子鈞、</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Mr.</a:t>
            </a:r>
            <a:r>
              <a:rPr lang="en-US" altLang="zh-TW" sz="1600" kern="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err="1">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Sulak</a:t>
            </a:r>
            <a:r>
              <a:rPr lang="en-US" altLang="zh-TW" sz="1600" kern="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 </a:t>
            </a:r>
            <a:r>
              <a:rPr lang="en-US" altLang="zh-TW" sz="1600" kern="0" dirty="0" err="1">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Sivaraksar</a:t>
            </a:r>
            <a:r>
              <a:rPr lang="en-US" altLang="zh-TW" sz="1600" kern="0" dirty="0">
                <a:solidFill>
                  <a:sysClr val="windowText" lastClr="000000"/>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、曾耀瑩、張瓈</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文教授、</a:t>
            </a:r>
            <a:r>
              <a:rPr lang="en-GB" altLang="zh-TW" sz="16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sz="1600" kern="100" dirty="0" err="1">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Somboon</a:t>
            </a:r>
            <a:r>
              <a:rPr lang="en-GB" altLang="zh-TW" sz="16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C</a:t>
            </a:r>
            <a:r>
              <a:rPr lang="zh-TW" altLang="en-GB" sz="16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en-US" altLang="zh-TW" sz="16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Moo</a:t>
            </a:r>
            <a:r>
              <a:rPr lang="zh-TW" altLang="en-US" sz="16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標楷體" panose="03000509000000000000" pitchFamily="65" charset="-120"/>
                <a:cs typeface="Times New Roman" panose="02020603050405020304" pitchFamily="18" charset="0"/>
              </a:rPr>
              <a:t> 、</a:t>
            </a:r>
            <a:r>
              <a:rPr lang="en-GB" altLang="zh-TW" sz="1600" kern="100"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歐思怡。</a:t>
            </a:r>
            <a:endParaRPr lang="en-US" altLang="zh-TW" sz="16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1600" kern="100" dirty="0" smtClean="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前排左起：尤培因、王雅苓、林欣儀、劉于禎</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1441898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995952"/>
            <a:ext cx="1805959" cy="240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D:\active files\2014年國際研討會\報導\B23A00_P_01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8515" y="3789040"/>
            <a:ext cx="4176464" cy="2910634"/>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active files\2014年國際研討會\會後作業\相片\精選\花絮\Peter-縮小.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811711"/>
            <a:ext cx="4159466" cy="2774760"/>
          </a:xfrm>
          <a:prstGeom prst="rect">
            <a:avLst/>
          </a:prstGeom>
          <a:noFill/>
          <a:extLst>
            <a:ext uri="{909E8E84-426E-40DD-AFC4-6F175D3DCCD1}">
              <a14:hiddenFill xmlns:a14="http://schemas.microsoft.com/office/drawing/2010/main">
                <a:solidFill>
                  <a:srgbClr val="FFFFFF"/>
                </a:solidFill>
              </a14:hiddenFill>
            </a:ext>
          </a:extLst>
        </p:spPr>
      </p:pic>
      <p:sp>
        <p:nvSpPr>
          <p:cNvPr id="6" name="標題 1"/>
          <p:cNvSpPr>
            <a:spLocks noGrp="1"/>
          </p:cNvSpPr>
          <p:nvPr>
            <p:ph type="title"/>
          </p:nvPr>
        </p:nvSpPr>
        <p:spPr>
          <a:xfrm>
            <a:off x="1079612" y="81552"/>
            <a:ext cx="1944216" cy="778098"/>
          </a:xfrm>
        </p:spPr>
        <p:txBody>
          <a:bodyPr>
            <a:normAutofit/>
          </a:bodyPr>
          <a:lstStyle/>
          <a:p>
            <a:r>
              <a:rPr lang="zh-TW" altLang="en-US" sz="3600" b="1" dirty="0" smtClean="0">
                <a:solidFill>
                  <a:schemeClr val="tx1"/>
                </a:solidFill>
                <a:latin typeface="+mj-ea"/>
              </a:rPr>
              <a:t>服務</a:t>
            </a:r>
            <a:r>
              <a:rPr lang="zh-TW" altLang="en-US" sz="3600" b="1" dirty="0" smtClean="0">
                <a:solidFill>
                  <a:schemeClr val="tx1"/>
                </a:solidFill>
                <a:latin typeface="新細明體"/>
                <a:ea typeface="新細明體"/>
              </a:rPr>
              <a:t>：</a:t>
            </a:r>
            <a:endParaRPr lang="zh-TW" altLang="en-US" sz="3600" b="1" dirty="0">
              <a:solidFill>
                <a:schemeClr val="tx1"/>
              </a:solidFill>
            </a:endParaRPr>
          </a:p>
        </p:txBody>
      </p:sp>
      <p:sp>
        <p:nvSpPr>
          <p:cNvPr id="2" name="文字方塊 1"/>
          <p:cNvSpPr txBox="1"/>
          <p:nvPr/>
        </p:nvSpPr>
        <p:spPr>
          <a:xfrm>
            <a:off x="1364862" y="1008931"/>
            <a:ext cx="677108" cy="2577540"/>
          </a:xfrm>
          <a:prstGeom prst="rect">
            <a:avLst/>
          </a:prstGeom>
          <a:noFill/>
        </p:spPr>
        <p:txBody>
          <a:bodyPr vert="eaVert" wrap="square" rtlCol="0">
            <a:spAutoFit/>
          </a:bodyPr>
          <a:lstStyle/>
          <a:p>
            <a:r>
              <a:rPr lang="zh-TW" altLang="en-US" sz="1600" dirty="0" smtClean="0">
                <a:latin typeface="標楷體" panose="03000509000000000000" pitchFamily="65" charset="-120"/>
                <a:ea typeface="標楷體" panose="03000509000000000000" pitchFamily="65" charset="-120"/>
              </a:rPr>
              <a:t>影印學者們的護照及登機證，以便核銷機票費用。</a:t>
            </a:r>
            <a:endParaRPr lang="zh-TW" altLang="en-US" sz="1600" dirty="0">
              <a:latin typeface="標楷體" panose="03000509000000000000" pitchFamily="65" charset="-120"/>
              <a:ea typeface="標楷體" panose="03000509000000000000" pitchFamily="65" charset="-120"/>
            </a:endParaRPr>
          </a:p>
        </p:txBody>
      </p:sp>
      <p:sp>
        <p:nvSpPr>
          <p:cNvPr id="3" name="向右箭號 2"/>
          <p:cNvSpPr/>
          <p:nvPr/>
        </p:nvSpPr>
        <p:spPr>
          <a:xfrm>
            <a:off x="2077446" y="2113429"/>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5868144" y="4077072"/>
            <a:ext cx="2935330" cy="923330"/>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接待大使王雅苓辦理報到手續後，隨行於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Prof. Peter Singer</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 與釋昭慧教授之後。</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向上箭號 4"/>
          <p:cNvSpPr/>
          <p:nvPr/>
        </p:nvSpPr>
        <p:spPr>
          <a:xfrm>
            <a:off x="6855912" y="3789040"/>
            <a:ext cx="108000" cy="288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文字方塊 6"/>
          <p:cNvSpPr txBox="1"/>
          <p:nvPr/>
        </p:nvSpPr>
        <p:spPr>
          <a:xfrm>
            <a:off x="6087344" y="5244357"/>
            <a:ext cx="2503282" cy="1477328"/>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接待大使陳若華與 </a:t>
            </a:r>
            <a:r>
              <a:rPr lang="en-US" altLang="zh-TW" dirty="0" smtClean="0">
                <a:latin typeface="Times New Roman" panose="02020603050405020304" pitchFamily="18" charset="0"/>
                <a:ea typeface="標楷體" panose="03000509000000000000" pitchFamily="65" charset="-120"/>
                <a:cs typeface="Times New Roman" panose="02020603050405020304" pitchFamily="18" charset="0"/>
              </a:rPr>
              <a:t>Prof. Tom Regan</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於開幕典禮前攝於貴賓休息區。</a:t>
            </a:r>
            <a:r>
              <a:rPr lang="zh-TW" altLang="en-US" dirty="0" smtClean="0">
                <a:latin typeface="新細明體"/>
                <a:ea typeface="新細明體"/>
                <a:cs typeface="Times New Roman" panose="02020603050405020304" pitchFamily="18" charset="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本圖登載於中時電子報</a:t>
            </a:r>
            <a:r>
              <a:rPr lang="zh-TW" altLang="en-US" dirty="0" smtClean="0">
                <a:latin typeface="新細明體"/>
                <a:ea typeface="新細明體"/>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8" name="向左箭號 7"/>
          <p:cNvSpPr/>
          <p:nvPr/>
        </p:nvSpPr>
        <p:spPr>
          <a:xfrm>
            <a:off x="5724144" y="5866084"/>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018577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3573016"/>
            <a:ext cx="7904690" cy="3168352"/>
          </a:xfrm>
          <a:prstGeom prst="rect">
            <a:avLst/>
          </a:prstGeom>
        </p:spPr>
      </p:pic>
      <p:sp>
        <p:nvSpPr>
          <p:cNvPr id="2" name="文字方塊 1"/>
          <p:cNvSpPr txBox="1"/>
          <p:nvPr/>
        </p:nvSpPr>
        <p:spPr>
          <a:xfrm>
            <a:off x="6444208" y="692696"/>
            <a:ext cx="2576098" cy="707886"/>
          </a:xfrm>
          <a:prstGeom prst="rect">
            <a:avLst/>
          </a:prstGeom>
          <a:noFill/>
        </p:spPr>
        <p:txBody>
          <a:bodyPr wrap="square" rtlCol="0">
            <a:spAutoFit/>
          </a:bodyPr>
          <a:lstStyle/>
          <a:p>
            <a:pPr marL="723900" indent="-723900"/>
            <a:r>
              <a:rPr lang="zh-TW" altLang="en-US" sz="2000" dirty="0" smtClean="0">
                <a:latin typeface="標楷體" panose="03000509000000000000" pitchFamily="65" charset="-120"/>
                <a:ea typeface="標楷體" panose="03000509000000000000" pitchFamily="65" charset="-120"/>
              </a:rPr>
              <a:t>左圖：林副校長於開   幕式中致詞</a:t>
            </a:r>
            <a:endParaRPr lang="en-US" altLang="zh-TW" sz="2000" dirty="0" smtClean="0">
              <a:latin typeface="標楷體" panose="03000509000000000000" pitchFamily="65" charset="-120"/>
              <a:ea typeface="標楷體" panose="03000509000000000000" pitchFamily="65" charset="-120"/>
            </a:endParaRPr>
          </a:p>
        </p:txBody>
      </p:sp>
      <p:sp>
        <p:nvSpPr>
          <p:cNvPr id="3" name="文字方塊 2"/>
          <p:cNvSpPr txBox="1"/>
          <p:nvPr/>
        </p:nvSpPr>
        <p:spPr>
          <a:xfrm>
            <a:off x="6444208" y="2693532"/>
            <a:ext cx="2448272" cy="677108"/>
          </a:xfrm>
          <a:prstGeom prst="rect">
            <a:avLst/>
          </a:prstGeom>
          <a:noFill/>
        </p:spPr>
        <p:txBody>
          <a:bodyPr wrap="square" rtlCol="0" anchor="ctr">
            <a:spAutoFit/>
          </a:bodyPr>
          <a:lstStyle/>
          <a:p>
            <a:pPr lvl="0"/>
            <a:r>
              <a:rPr lang="zh-TW" altLang="en-US" sz="2000" dirty="0">
                <a:latin typeface="標楷體" panose="03000509000000000000" pitchFamily="65" charset="-120"/>
                <a:ea typeface="標楷體" panose="03000509000000000000" pitchFamily="65" charset="-120"/>
              </a:rPr>
              <a:t>下</a:t>
            </a:r>
            <a:r>
              <a:rPr lang="zh-TW" altLang="en-US" sz="2000" dirty="0" smtClean="0">
                <a:solidFill>
                  <a:prstClr val="black"/>
                </a:solidFill>
                <a:latin typeface="標楷體" panose="03000509000000000000" pitchFamily="65" charset="-120"/>
                <a:ea typeface="標楷體" panose="03000509000000000000" pitchFamily="65" charset="-120"/>
              </a:rPr>
              <a:t>圖</a:t>
            </a:r>
            <a:r>
              <a:rPr lang="zh-TW" altLang="en-US" sz="2000" dirty="0">
                <a:solidFill>
                  <a:prstClr val="black"/>
                </a:solidFill>
                <a:latin typeface="標楷體" panose="03000509000000000000" pitchFamily="65" charset="-120"/>
                <a:ea typeface="標楷體" panose="03000509000000000000" pitchFamily="65" charset="-120"/>
              </a:rPr>
              <a:t>：團體大合照</a:t>
            </a:r>
          </a:p>
          <a:p>
            <a:endParaRPr lang="zh-TW" altLang="en-US" dirty="0"/>
          </a:p>
        </p:txBody>
      </p:sp>
      <p:pic>
        <p:nvPicPr>
          <p:cNvPr id="1026" name="Picture 2" descr="D:\active files\2014年國際研討會\會後作業\相片\精選\030426\副校長致詞-縮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352" y="81990"/>
            <a:ext cx="5178856" cy="328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485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8580" y="548680"/>
            <a:ext cx="4369523" cy="291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861047"/>
            <a:ext cx="4108384" cy="258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文字方塊 1"/>
          <p:cNvSpPr txBox="1"/>
          <p:nvPr/>
        </p:nvSpPr>
        <p:spPr>
          <a:xfrm>
            <a:off x="957584" y="4105305"/>
            <a:ext cx="3710643" cy="2031325"/>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接待大使們於下榻</a:t>
            </a:r>
            <a:r>
              <a:rPr lang="zh-TW" altLang="en-US" dirty="0">
                <a:latin typeface="標楷體" panose="03000509000000000000" pitchFamily="65" charset="-120"/>
                <a:ea typeface="標楷體" panose="03000509000000000000" pitchFamily="65" charset="-120"/>
              </a:rPr>
              <a:t>之煙波</a:t>
            </a:r>
            <a:r>
              <a:rPr lang="zh-TW" altLang="en-US" dirty="0" smtClean="0">
                <a:latin typeface="標楷體" panose="03000509000000000000" pitchFamily="65" charset="-120"/>
                <a:ea typeface="標楷體" panose="03000509000000000000" pitchFamily="65" charset="-120"/>
              </a:rPr>
              <a:t>飯店，將學者們安頓妥當後，帶領法國及日本學者伉儷遊青草湖，並於湖邊留影紀念。</a:t>
            </a:r>
            <a:endParaRPr lang="en-US" altLang="zh-TW" dirty="0" smtClean="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左</a:t>
            </a:r>
            <a:r>
              <a:rPr lang="zh-TW" altLang="en-US" dirty="0" smtClean="0">
                <a:latin typeface="標楷體" panose="03000509000000000000" pitchFamily="65" charset="-120"/>
                <a:ea typeface="標楷體" panose="03000509000000000000" pitchFamily="65" charset="-120"/>
              </a:rPr>
              <a:t>起</a:t>
            </a:r>
            <a:r>
              <a:rPr lang="zh-TW" altLang="en-US" dirty="0">
                <a:latin typeface="新細明體"/>
                <a:ea typeface="新細明體"/>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翁沛昱、黃珈蓁、</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Prof.</a:t>
            </a:r>
            <a:r>
              <a:rPr lang="en-GB" altLang="zh-TW" dirty="0">
                <a:latin typeface="Times New Roman" panose="02020603050405020304" pitchFamily="18" charset="0"/>
                <a:ea typeface="標楷體" panose="03000509000000000000" pitchFamily="65" charset="-120"/>
                <a:cs typeface="Times New Roman" panose="02020603050405020304" pitchFamily="18" charset="0"/>
              </a:rPr>
              <a:t> Jean-Luc </a:t>
            </a:r>
            <a:r>
              <a:rPr lang="en-GB" altLang="zh-TW" dirty="0" err="1">
                <a:latin typeface="Times New Roman" panose="02020603050405020304" pitchFamily="18" charset="0"/>
                <a:ea typeface="標楷體" panose="03000509000000000000" pitchFamily="65" charset="-120"/>
                <a:cs typeface="Times New Roman" panose="02020603050405020304" pitchFamily="18" charset="0"/>
              </a:rPr>
              <a:t>Guichet</a:t>
            </a:r>
            <a:r>
              <a:rPr lang="zh-TW" altLang="en-GB"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prof.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Shusuke</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Sato</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伉儷、林耘、曾耀瑩、林欣儀</a:t>
            </a:r>
          </a:p>
        </p:txBody>
      </p:sp>
      <p:sp>
        <p:nvSpPr>
          <p:cNvPr id="3" name="向右箭號 2"/>
          <p:cNvSpPr/>
          <p:nvPr/>
        </p:nvSpPr>
        <p:spPr>
          <a:xfrm>
            <a:off x="4394227" y="5097539"/>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6012160" y="1268760"/>
            <a:ext cx="3028264" cy="1754326"/>
          </a:xfrm>
          <a:prstGeom prst="rect">
            <a:avLst/>
          </a:prstGeom>
          <a:noFill/>
        </p:spPr>
        <p:txBody>
          <a:bodyPr wrap="square" rtlCol="0">
            <a:spAutoFit/>
          </a:bodyPr>
          <a:lstStyle/>
          <a:p>
            <a:pPr lvl="0"/>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接待大使曾耀瑩、林欣儀</a:t>
            </a:r>
          </a:p>
          <a:p>
            <a:pPr lvl="0"/>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代表</a:t>
            </a:r>
            <a:r>
              <a:rPr lang="en-US" altLang="zh-TW" dirty="0" smtClean="0">
                <a:latin typeface="Times New Roman" panose="02020603050405020304" pitchFamily="18" charset="0"/>
                <a:cs typeface="Times New Roman" panose="02020603050405020304" pitchFamily="18" charset="0"/>
              </a:rPr>
              <a:t>Mr.</a:t>
            </a:r>
            <a:r>
              <a:rPr lang="en-US" altLang="zh-TW" kern="0" dirty="0">
                <a:solidFill>
                  <a:sysClr val="windowText" lastClr="000000"/>
                </a:solidFill>
                <a:latin typeface="Times New Roman" panose="02020603050405020304" pitchFamily="18" charset="0"/>
                <a:cs typeface="Times New Roman" panose="02020603050405020304" pitchFamily="18" charset="0"/>
              </a:rPr>
              <a:t> </a:t>
            </a:r>
            <a:r>
              <a:rPr lang="en-US" altLang="zh-TW" kern="0" dirty="0" err="1">
                <a:solidFill>
                  <a:sysClr val="windowText" lastClr="000000"/>
                </a:solidFill>
                <a:latin typeface="Times New Roman" panose="02020603050405020304" pitchFamily="18" charset="0"/>
                <a:cs typeface="Times New Roman" panose="02020603050405020304" pitchFamily="18" charset="0"/>
              </a:rPr>
              <a:t>Sulak</a:t>
            </a:r>
            <a:r>
              <a:rPr lang="en-US" altLang="zh-TW" kern="0" dirty="0">
                <a:solidFill>
                  <a:sysClr val="windowText" lastClr="000000"/>
                </a:solidFill>
                <a:latin typeface="Times New Roman" panose="02020603050405020304" pitchFamily="18" charset="0"/>
                <a:cs typeface="Times New Roman" panose="02020603050405020304" pitchFamily="18" charset="0"/>
              </a:rPr>
              <a:t> </a:t>
            </a:r>
            <a:r>
              <a:rPr lang="en-US" altLang="zh-TW" kern="0" dirty="0" err="1" smtClean="0">
                <a:solidFill>
                  <a:sysClr val="windowText" lastClr="000000"/>
                </a:solidFill>
                <a:latin typeface="Times New Roman" panose="02020603050405020304" pitchFamily="18" charset="0"/>
                <a:cs typeface="Times New Roman" panose="02020603050405020304" pitchFamily="18" charset="0"/>
              </a:rPr>
              <a:t>Sivaraksar</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及</a:t>
            </a:r>
            <a:r>
              <a:rPr lang="en-US" altLang="zh-TW" kern="0" dirty="0" smtClean="0">
                <a:solidFill>
                  <a:sysClr val="windowText" lastClr="000000"/>
                </a:solidFill>
                <a:latin typeface="Times New Roman" panose="02020603050405020304" pitchFamily="18" charset="0"/>
                <a:cs typeface="Times New Roman" panose="02020603050405020304" pitchFamily="18" charset="0"/>
              </a:rPr>
              <a:t>Mr. </a:t>
            </a:r>
            <a:r>
              <a:rPr lang="en-GB" altLang="zh-TW" kern="100" dirty="0" err="1">
                <a:solidFill>
                  <a:prstClr val="black"/>
                </a:solidFill>
                <a:latin typeface="Times New Roman" panose="02020603050405020304" pitchFamily="18" charset="0"/>
                <a:ea typeface="文鼎細圓"/>
                <a:cs typeface="Times New Roman" panose="02020603050405020304" pitchFamily="18" charset="0"/>
              </a:rPr>
              <a:t>Somboon</a:t>
            </a:r>
            <a:r>
              <a:rPr lang="en-GB" altLang="zh-TW" kern="100" dirty="0">
                <a:solidFill>
                  <a:prstClr val="black"/>
                </a:solidFill>
                <a:latin typeface="Times New Roman" panose="02020603050405020304" pitchFamily="18" charset="0"/>
                <a:ea typeface="文鼎細圓"/>
                <a:cs typeface="Times New Roman" panose="02020603050405020304" pitchFamily="18" charset="0"/>
              </a:rPr>
              <a:t> </a:t>
            </a:r>
            <a:r>
              <a:rPr lang="en-GB" altLang="zh-TW" kern="100" dirty="0" smtClean="0">
                <a:solidFill>
                  <a:prstClr val="black"/>
                </a:solidFill>
                <a:latin typeface="Times New Roman" panose="02020603050405020304" pitchFamily="18" charset="0"/>
                <a:ea typeface="文鼎細圓"/>
                <a:cs typeface="Times New Roman" panose="02020603050405020304" pitchFamily="18" charset="0"/>
              </a:rPr>
              <a:t>C</a:t>
            </a:r>
            <a:r>
              <a:rPr lang="zh-TW" altLang="en-GB" kern="100" dirty="0">
                <a:solidFill>
                  <a:prstClr val="black"/>
                </a:solidFill>
                <a:latin typeface="Times New Roman" panose="02020603050405020304" pitchFamily="18" charset="0"/>
                <a:ea typeface="文鼎細圓"/>
                <a:cs typeface="Times New Roman" panose="02020603050405020304" pitchFamily="18" charset="0"/>
              </a:rPr>
              <a:t>（</a:t>
            </a:r>
            <a:r>
              <a:rPr lang="en-US" altLang="zh-TW" kern="100" dirty="0">
                <a:solidFill>
                  <a:prstClr val="black"/>
                </a:solidFill>
                <a:latin typeface="Times New Roman" panose="02020603050405020304" pitchFamily="18" charset="0"/>
                <a:ea typeface="文鼎細圓"/>
                <a:cs typeface="Times New Roman" panose="02020603050405020304" pitchFamily="18" charset="0"/>
              </a:rPr>
              <a:t>Moo</a:t>
            </a:r>
            <a:r>
              <a:rPr lang="zh-TW" altLang="en-US" kern="100" dirty="0" smtClean="0">
                <a:solidFill>
                  <a:prstClr val="black"/>
                </a:solidFill>
                <a:latin typeface="Times New Roman" panose="02020603050405020304" pitchFamily="18" charset="0"/>
                <a:ea typeface="文鼎細圓"/>
                <a:cs typeface="Times New Roman" panose="02020603050405020304" pitchFamily="18" charset="0"/>
              </a:rPr>
              <a:t>）</a:t>
            </a:r>
            <a:r>
              <a:rPr lang="zh-TW" altLang="en-US"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rPr>
              <a:t>辦理報到手續後，於圖資大樓前合影。</a:t>
            </a:r>
            <a:endParaRPr lang="en-US" altLang="zh-TW" dirty="0">
              <a:solidFill>
                <a:prstClr val="black"/>
              </a:solidFill>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dirty="0"/>
          </a:p>
        </p:txBody>
      </p:sp>
      <p:sp>
        <p:nvSpPr>
          <p:cNvPr id="5" name="向左箭號 4"/>
          <p:cNvSpPr/>
          <p:nvPr/>
        </p:nvSpPr>
        <p:spPr>
          <a:xfrm>
            <a:off x="5575964" y="2007134"/>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7528267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42856"/>
            <a:ext cx="4248472" cy="287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active files\2014年國際研討會\會後作業\相片\Jorg-縮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456761"/>
            <a:ext cx="4442573" cy="2852559"/>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5918229" y="1153998"/>
            <a:ext cx="2952328" cy="1200329"/>
          </a:xfrm>
          <a:prstGeom prst="rect">
            <a:avLst/>
          </a:prstGeom>
          <a:noFill/>
        </p:spPr>
        <p:txBody>
          <a:bodyPr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接待大使劉成潔於貴賓休息區為馬來西亞學者</a:t>
            </a:r>
            <a:r>
              <a:rPr lang="en-GB" altLang="zh-TW" kern="100" dirty="0" err="1" smtClean="0">
                <a:solidFill>
                  <a:srgbClr val="4F271C">
                    <a:shade val="30000"/>
                    <a:satMod val="150000"/>
                  </a:srgbClr>
                </a:solidFill>
                <a:latin typeface="Times New Roman" panose="02020603050405020304" pitchFamily="18" charset="0"/>
                <a:ea typeface="標楷體" panose="03000509000000000000" pitchFamily="65" charset="-120"/>
                <a:cs typeface="Times New Roman" panose="02020603050405020304" pitchFamily="18" charset="0"/>
              </a:rPr>
              <a:t>Azizan</a:t>
            </a:r>
            <a:r>
              <a:rPr lang="en-GB" altLang="zh-TW" kern="100" dirty="0" smtClean="0">
                <a:solidFill>
                  <a:srgbClr val="4F271C">
                    <a:shade val="30000"/>
                    <a:satMod val="150000"/>
                  </a:srgbClr>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kern="100" dirty="0" err="1" smtClean="0">
                <a:solidFill>
                  <a:srgbClr val="4F271C">
                    <a:shade val="30000"/>
                    <a:satMod val="150000"/>
                  </a:srgbClr>
                </a:solidFill>
                <a:latin typeface="Times New Roman" panose="02020603050405020304" pitchFamily="18" charset="0"/>
                <a:ea typeface="標楷體" panose="03000509000000000000" pitchFamily="65" charset="-120"/>
                <a:cs typeface="Times New Roman" panose="02020603050405020304" pitchFamily="18" charset="0"/>
              </a:rPr>
              <a:t>Baharuddin</a:t>
            </a:r>
            <a:r>
              <a:rPr lang="zh-TW" altLang="en-US" kern="100" dirty="0" smtClean="0">
                <a:solidFill>
                  <a:srgbClr val="4F271C">
                    <a:shade val="30000"/>
                    <a:satMod val="150000"/>
                  </a:srgbClr>
                </a:solidFill>
                <a:latin typeface="Times New Roman" panose="02020603050405020304" pitchFamily="18" charset="0"/>
                <a:ea typeface="標楷體" panose="03000509000000000000" pitchFamily="65" charset="-120"/>
                <a:cs typeface="Times New Roman" panose="02020603050405020304" pitchFamily="18" charset="0"/>
              </a:rPr>
              <a:t>教授</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解說會議資料</a:t>
            </a:r>
            <a:r>
              <a:rPr lang="zh-TW" altLang="en-US" dirty="0" smtClean="0">
                <a:latin typeface="新細明體"/>
                <a:ea typeface="新細明體"/>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3" name="向左箭號 2"/>
          <p:cNvSpPr/>
          <p:nvPr/>
        </p:nvSpPr>
        <p:spPr>
          <a:xfrm>
            <a:off x="5517573" y="1646163"/>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1115616" y="4440131"/>
            <a:ext cx="2808312" cy="1200329"/>
          </a:xfrm>
          <a:prstGeom prst="rect">
            <a:avLst/>
          </a:prstGeom>
          <a:noFill/>
        </p:spPr>
        <p:txBody>
          <a:bodyPr wrap="square" rtlCol="0">
            <a:spAutoFit/>
          </a:bodyPr>
          <a:lstStyle/>
          <a:p>
            <a:r>
              <a:rPr lang="zh-TW" altLang="en-US" dirty="0">
                <a:latin typeface="標楷體" panose="03000509000000000000" pitchFamily="65" charset="-120"/>
                <a:ea typeface="標楷體" panose="03000509000000000000" pitchFamily="65" charset="-120"/>
              </a:rPr>
              <a:t>接待大使李姮</a:t>
            </a:r>
            <a:r>
              <a:rPr lang="zh-TW" altLang="en-US" dirty="0" smtClean="0">
                <a:latin typeface="標楷體" panose="03000509000000000000" pitchFamily="65" charset="-120"/>
                <a:ea typeface="標楷體" panose="03000509000000000000" pitchFamily="65" charset="-120"/>
              </a:rPr>
              <a:t>褕、許育瑄</a:t>
            </a:r>
            <a:r>
              <a:rPr lang="zh-TW" altLang="en-US"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於大會報</a:t>
            </a:r>
            <a:r>
              <a:rPr lang="zh-TW" altLang="en-US"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到處</a:t>
            </a:r>
            <a:r>
              <a:rPr lang="zh-TW" altLang="en-US" dirty="0">
                <a:latin typeface="標楷體" panose="03000509000000000000" pitchFamily="65" charset="-120"/>
                <a:ea typeface="標楷體" panose="03000509000000000000" pitchFamily="65" charset="-120"/>
              </a:rPr>
              <a:t>為</a:t>
            </a:r>
            <a:r>
              <a:rPr lang="zh-TW" altLang="en-US" dirty="0" smtClean="0">
                <a:latin typeface="標楷體" panose="03000509000000000000" pitchFamily="65" charset="-120"/>
                <a:ea typeface="標楷體" panose="03000509000000000000" pitchFamily="65" charset="-120"/>
              </a:rPr>
              <a:t>德國學者 </a:t>
            </a:r>
            <a:r>
              <a:rPr lang="en-US" altLang="zh-TW"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Prof</a:t>
            </a:r>
            <a:r>
              <a:rPr lang="en-US" altLang="zh-TW" dirty="0">
                <a:solidFill>
                  <a:srgbClr val="4F271C">
                    <a:shade val="30000"/>
                    <a:satMod val="150000"/>
                  </a:srgbClr>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kern="100" dirty="0" err="1">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Jörg</a:t>
            </a:r>
            <a:r>
              <a:rPr lang="en-GB" altLang="zh-TW"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a:t>
            </a:r>
            <a:r>
              <a:rPr lang="en-GB" altLang="zh-TW" kern="100" dirty="0" err="1"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Luy</a:t>
            </a:r>
            <a:r>
              <a:rPr lang="zh-TW" altLang="en-US"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 處理</a:t>
            </a:r>
            <a:r>
              <a:rPr lang="zh-TW" altLang="en-US" kern="100" dirty="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隨身</a:t>
            </a:r>
            <a:r>
              <a:rPr lang="zh-TW" altLang="en-US" kern="100" dirty="0" smtClean="0">
                <a:solidFill>
                  <a:srgbClr val="000000"/>
                </a:solidFill>
                <a:latin typeface="Times New Roman" panose="02020603050405020304" pitchFamily="18" charset="0"/>
                <a:ea typeface="標楷體" panose="03000509000000000000" pitchFamily="65" charset="-120"/>
                <a:cs typeface="Times New Roman" panose="02020603050405020304" pitchFamily="18" charset="0"/>
              </a:rPr>
              <a:t>碟複製事</a:t>
            </a:r>
            <a:r>
              <a:rPr lang="zh-TW" altLang="en-US" dirty="0">
                <a:latin typeface="新細明體"/>
                <a:ea typeface="新細明體"/>
                <a:cs typeface="Times New Roman" panose="02020603050405020304" pitchFamily="18" charset="0"/>
              </a:rPr>
              <a:t>。</a:t>
            </a:r>
            <a:endParaRPr lang="zh-TW" altLang="en-US" dirty="0"/>
          </a:p>
        </p:txBody>
      </p:sp>
      <p:sp>
        <p:nvSpPr>
          <p:cNvPr id="5" name="向右箭號 4"/>
          <p:cNvSpPr/>
          <p:nvPr/>
        </p:nvSpPr>
        <p:spPr>
          <a:xfrm>
            <a:off x="3923928" y="4901796"/>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2399238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030" y="620688"/>
            <a:ext cx="153670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138331"/>
            <a:ext cx="4097150" cy="230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28773"/>
            <a:ext cx="2497948" cy="3329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3933056"/>
            <a:ext cx="185737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標題 1"/>
          <p:cNvSpPr>
            <a:spLocks noGrp="1"/>
          </p:cNvSpPr>
          <p:nvPr>
            <p:ph type="title"/>
          </p:nvPr>
        </p:nvSpPr>
        <p:spPr>
          <a:xfrm>
            <a:off x="962441" y="288272"/>
            <a:ext cx="1944216" cy="778098"/>
          </a:xfrm>
        </p:spPr>
        <p:txBody>
          <a:bodyPr>
            <a:normAutofit/>
          </a:bodyPr>
          <a:lstStyle/>
          <a:p>
            <a:r>
              <a:rPr lang="zh-TW" altLang="en-US" sz="3600" b="1" dirty="0">
                <a:solidFill>
                  <a:schemeClr val="tx1"/>
                </a:solidFill>
                <a:latin typeface="+mj-ea"/>
              </a:rPr>
              <a:t>情誼</a:t>
            </a:r>
            <a:r>
              <a:rPr lang="zh-TW" altLang="en-US" sz="3600" b="1" dirty="0" smtClean="0">
                <a:solidFill>
                  <a:schemeClr val="tx1"/>
                </a:solidFill>
                <a:latin typeface="新細明體"/>
                <a:ea typeface="新細明體"/>
              </a:rPr>
              <a:t>：</a:t>
            </a:r>
            <a:endParaRPr lang="zh-TW" altLang="en-US" sz="3600" b="1" dirty="0">
              <a:solidFill>
                <a:schemeClr val="tx1"/>
              </a:solidFill>
            </a:endParaRPr>
          </a:p>
        </p:txBody>
      </p:sp>
      <p:sp>
        <p:nvSpPr>
          <p:cNvPr id="2" name="文字方塊 1"/>
          <p:cNvSpPr txBox="1"/>
          <p:nvPr/>
        </p:nvSpPr>
        <p:spPr>
          <a:xfrm>
            <a:off x="393894" y="1176491"/>
            <a:ext cx="738664" cy="2555778"/>
          </a:xfrm>
          <a:prstGeom prst="rect">
            <a:avLst/>
          </a:prstGeom>
          <a:noFill/>
        </p:spPr>
        <p:txBody>
          <a:bodyPr vert="eaVert" wrap="square" rtlCol="0" anchor="b" anchorCtr="0">
            <a:spAutoFit/>
          </a:bodyPr>
          <a:lstStyle/>
          <a:p>
            <a:r>
              <a:rPr lang="zh-TW" altLang="en-US" dirty="0" smtClean="0">
                <a:latin typeface="標楷體" panose="03000509000000000000" pitchFamily="65" charset="-120"/>
                <a:ea typeface="標楷體" panose="03000509000000000000" pitchFamily="65" charset="-120"/>
              </a:rPr>
              <a:t>德國學者給接待大使許育瑄的親筆謝函</a:t>
            </a:r>
            <a:endParaRPr lang="zh-TW" altLang="en-US" dirty="0">
              <a:latin typeface="標楷體" panose="03000509000000000000" pitchFamily="65" charset="-120"/>
              <a:ea typeface="標楷體" panose="03000509000000000000" pitchFamily="65" charset="-120"/>
            </a:endParaRPr>
          </a:p>
        </p:txBody>
      </p:sp>
      <p:sp>
        <p:nvSpPr>
          <p:cNvPr id="4" name="文字方塊 3"/>
          <p:cNvSpPr txBox="1"/>
          <p:nvPr/>
        </p:nvSpPr>
        <p:spPr>
          <a:xfrm>
            <a:off x="624726" y="3754848"/>
            <a:ext cx="1015663" cy="2972561"/>
          </a:xfrm>
          <a:prstGeom prst="rect">
            <a:avLst/>
          </a:prstGeom>
          <a:noFill/>
        </p:spPr>
        <p:txBody>
          <a:bodyPr vert="eaVert" wrap="square" rtlCol="0">
            <a:spAutoFit/>
          </a:bodyPr>
          <a:lstStyle/>
          <a:p>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接待大使陳若華與劉姿儀與湯姆</a:t>
            </a:r>
            <a:r>
              <a:rPr lang="zh-TW" altLang="en-US" dirty="0">
                <a:latin typeface="標楷體" panose="03000509000000000000" pitchFamily="65" charset="-120"/>
                <a:ea typeface="標楷體" panose="03000509000000000000" pitchFamily="65" charset="-120"/>
              </a:rPr>
              <a:t>．</a:t>
            </a:r>
            <a:r>
              <a:rPr lang="zh-TW" altLang="en-US" dirty="0" smtClean="0">
                <a:latin typeface="Times New Roman" panose="02020603050405020304" pitchFamily="18" charset="0"/>
                <a:ea typeface="標楷體" panose="03000509000000000000" pitchFamily="65" charset="-120"/>
                <a:cs typeface="Times New Roman" panose="02020603050405020304" pitchFamily="18" charset="0"/>
              </a:rPr>
              <a:t>雷根教授攝於會後參訪之花蓮太魯閣國家公園</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文字方塊 4"/>
          <p:cNvSpPr txBox="1"/>
          <p:nvPr/>
        </p:nvSpPr>
        <p:spPr>
          <a:xfrm>
            <a:off x="8153816" y="692696"/>
            <a:ext cx="738664" cy="2658492"/>
          </a:xfrm>
          <a:prstGeom prst="rect">
            <a:avLst/>
          </a:prstGeom>
          <a:noFill/>
        </p:spPr>
        <p:txBody>
          <a:bodyPr vert="eaVert" wrap="square" rtlCol="0">
            <a:spAutoFit/>
          </a:bodyPr>
          <a:lstStyle/>
          <a:p>
            <a:r>
              <a:rPr lang="zh-TW" altLang="en-US" dirty="0" smtClean="0">
                <a:latin typeface="標楷體" panose="03000509000000000000" pitchFamily="65" charset="-120"/>
                <a:ea typeface="標楷體" panose="03000509000000000000" pitchFamily="65" charset="-120"/>
              </a:rPr>
              <a:t>接待大使尤培因位提前返國的印度世友先生送機</a:t>
            </a:r>
            <a:endParaRPr lang="en-US" altLang="zh-TW" dirty="0" smtClean="0">
              <a:latin typeface="標楷體" panose="03000509000000000000" pitchFamily="65" charset="-120"/>
              <a:ea typeface="標楷體" panose="03000509000000000000" pitchFamily="65" charset="-120"/>
            </a:endParaRPr>
          </a:p>
        </p:txBody>
      </p:sp>
      <p:sp>
        <p:nvSpPr>
          <p:cNvPr id="6" name="文字方塊 5"/>
          <p:cNvSpPr txBox="1"/>
          <p:nvPr/>
        </p:nvSpPr>
        <p:spPr>
          <a:xfrm>
            <a:off x="7876817" y="3732269"/>
            <a:ext cx="1015663" cy="2649059"/>
          </a:xfrm>
          <a:prstGeom prst="rect">
            <a:avLst/>
          </a:prstGeom>
          <a:noFill/>
        </p:spPr>
        <p:txBody>
          <a:bodyPr vert="eaVert" wrap="square" rtlCol="0">
            <a:spAutoFit/>
            <a:scene3d>
              <a:camera prst="orthographicFront">
                <a:rot lat="0" lon="0" rev="0"/>
              </a:camera>
              <a:lightRig rig="threePt" dir="t"/>
            </a:scene3d>
          </a:bodyPr>
          <a:lstStyle/>
          <a:p>
            <a:r>
              <a:rPr lang="zh-TW" altLang="en-US" dirty="0" smtClean="0">
                <a:latin typeface="標楷體" panose="03000509000000000000" pitchFamily="65" charset="-120"/>
                <a:ea typeface="標楷體" panose="03000509000000000000" pitchFamily="65" charset="-120"/>
              </a:rPr>
              <a:t>彼得．辛格教授在接待大使王雅苓的大會紀念衫上親筆簽名</a:t>
            </a:r>
            <a:endParaRPr lang="zh-TW" altLang="en-US" dirty="0">
              <a:latin typeface="標楷體" panose="03000509000000000000" pitchFamily="65" charset="-120"/>
              <a:ea typeface="標楷體" panose="03000509000000000000" pitchFamily="65" charset="-120"/>
            </a:endParaRPr>
          </a:p>
        </p:txBody>
      </p:sp>
      <p:sp>
        <p:nvSpPr>
          <p:cNvPr id="7" name="向左箭號 6"/>
          <p:cNvSpPr/>
          <p:nvPr/>
        </p:nvSpPr>
        <p:spPr>
          <a:xfrm>
            <a:off x="7837730" y="1700808"/>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向左箭號 12"/>
          <p:cNvSpPr/>
          <p:nvPr/>
        </p:nvSpPr>
        <p:spPr>
          <a:xfrm>
            <a:off x="7789242" y="5056798"/>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 name="向右箭號 7"/>
          <p:cNvSpPr/>
          <p:nvPr/>
        </p:nvSpPr>
        <p:spPr>
          <a:xfrm>
            <a:off x="1640389" y="5103168"/>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5" name="向右箭號 14"/>
          <p:cNvSpPr/>
          <p:nvPr/>
        </p:nvSpPr>
        <p:spPr>
          <a:xfrm>
            <a:off x="1100769" y="2238041"/>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0328404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71600" y="188640"/>
            <a:ext cx="7498080" cy="1143000"/>
          </a:xfrm>
        </p:spPr>
        <p:txBody>
          <a:bodyPr/>
          <a:lstStyle/>
          <a:p>
            <a:r>
              <a:rPr lang="zh-TW" altLang="en-US" sz="4000" b="1" i="1" u="sng" dirty="0">
                <a:solidFill>
                  <a:srgbClr val="002060"/>
                </a:solidFill>
                <a:effectLst/>
                <a:latin typeface="新細明體"/>
                <a:ea typeface="新細明體"/>
              </a:rPr>
              <a:t>親善大使志工服務隊</a:t>
            </a:r>
            <a:r>
              <a:rPr lang="zh-TW" altLang="en-US" sz="4000" b="1" i="1" u="sng" dirty="0" smtClean="0">
                <a:solidFill>
                  <a:srgbClr val="002060"/>
                </a:solidFill>
                <a:effectLst/>
                <a:latin typeface="新細明體"/>
                <a:ea typeface="新細明體"/>
              </a:rPr>
              <a:t>：</a:t>
            </a:r>
            <a:endParaRPr lang="zh-TW" altLang="en-US" dirty="0"/>
          </a:p>
        </p:txBody>
      </p:sp>
      <p:pic>
        <p:nvPicPr>
          <p:cNvPr id="1027" name="Picture 3" descr="D:\active files\2014年國際研討會\會後作業\相片\精選\花絮\170-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7632848" cy="456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1331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ctive files\2014年國際研討會\會後作業\相片\親善大使-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764704"/>
            <a:ext cx="7560840" cy="5489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534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
          <p:cNvSpPr txBox="1">
            <a:spLocks/>
          </p:cNvSpPr>
          <p:nvPr/>
        </p:nvSpPr>
        <p:spPr>
          <a:xfrm>
            <a:off x="1043608" y="332656"/>
            <a:ext cx="2664296" cy="936104"/>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TW" altLang="en-US" sz="4000" b="1" i="1" u="sng" dirty="0">
                <a:solidFill>
                  <a:srgbClr val="002060"/>
                </a:solidFill>
                <a:latin typeface="標楷體" panose="03000509000000000000" pitchFamily="65" charset="-120"/>
                <a:ea typeface="標楷體" panose="03000509000000000000" pitchFamily="65" charset="-120"/>
              </a:rPr>
              <a:t>支出情形</a:t>
            </a:r>
            <a:r>
              <a:rPr lang="zh-TW" altLang="en-US" sz="4000" b="1" i="1" u="sng" dirty="0" smtClean="0">
                <a:solidFill>
                  <a:srgbClr val="002060"/>
                </a:solidFill>
                <a:latin typeface="新細明體"/>
                <a:ea typeface="新細明體"/>
              </a:rPr>
              <a:t>：</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24744"/>
            <a:ext cx="763284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3994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620688"/>
            <a:ext cx="7776864"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788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43608" y="274638"/>
            <a:ext cx="7890080" cy="778098"/>
          </a:xfrm>
        </p:spPr>
        <p:txBody>
          <a:bodyPr>
            <a:noAutofit/>
          </a:bodyPr>
          <a:lstStyle/>
          <a:p>
            <a:r>
              <a:rPr lang="en-US" altLang="zh-TW"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2014</a:t>
            </a:r>
            <a:r>
              <a:rPr lang="zh-TW" altLang="en-US"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年國際會議滿意度問卷結果</a:t>
            </a:r>
            <a:r>
              <a:rPr lang="en-US" altLang="zh-TW"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a:t>
            </a:r>
            <a:r>
              <a:rPr lang="zh-TW" altLang="en-US"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文宣及現場服務</a:t>
            </a:r>
            <a:r>
              <a:rPr lang="zh-TW" altLang="zh-TW"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t/>
            </a:r>
            <a:br>
              <a:rPr lang="zh-TW" altLang="zh-TW" sz="2600" dirty="0">
                <a:solidFill>
                  <a:srgbClr val="002060"/>
                </a:solidFill>
                <a:latin typeface="Times New Roman" panose="02020603050405020304" pitchFamily="18" charset="0"/>
                <a:ea typeface="標楷體" panose="03000509000000000000" pitchFamily="65" charset="-120"/>
                <a:cs typeface="Times New Roman" panose="02020603050405020304" pitchFamily="18" charset="0"/>
              </a:rPr>
            </a:br>
            <a:endParaRPr lang="zh-TW" altLang="en-US" sz="2600"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19006"/>
            <a:ext cx="7344816" cy="4830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6621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defRPr sz="1320" b="1" i="0" u="none" strike="noStrike" kern="1200" baseline="0">
                <a:solidFill>
                  <a:sysClr val="windowText" lastClr="000000"/>
                </a:solidFill>
                <a:latin typeface="標楷體" panose="03000509000000000000" pitchFamily="65" charset="-120"/>
                <a:ea typeface="標楷體" panose="03000509000000000000" pitchFamily="65" charset="-120"/>
                <a:cs typeface="+mn-cs"/>
              </a:defRPr>
            </a:pPr>
            <a:r>
              <a:rPr lang="en-US" altLang="zh-TW" sz="2600" b="1" dirty="0">
                <a:solidFill>
                  <a:srgbClr val="002060"/>
                </a:solidFill>
                <a:effectLst/>
                <a:latin typeface="Times New Roman" panose="02020603050405020304" pitchFamily="18" charset="0"/>
                <a:cs typeface="Times New Roman" panose="02020603050405020304" pitchFamily="18" charset="0"/>
              </a:rPr>
              <a:t>2014</a:t>
            </a:r>
            <a:r>
              <a:rPr lang="zh-TW" altLang="zh-TW" sz="2600" b="1" dirty="0">
                <a:solidFill>
                  <a:srgbClr val="002060"/>
                </a:solidFill>
                <a:effectLst/>
                <a:latin typeface="Times New Roman" panose="02020603050405020304" pitchFamily="18" charset="0"/>
                <a:cs typeface="Times New Roman" panose="02020603050405020304" pitchFamily="18" charset="0"/>
              </a:rPr>
              <a:t>年國際會議滿意度問卷結果</a:t>
            </a:r>
            <a:r>
              <a:rPr lang="en-US" altLang="zh-TW" sz="2600" b="1" dirty="0">
                <a:solidFill>
                  <a:srgbClr val="002060"/>
                </a:solidFill>
                <a:effectLst/>
                <a:latin typeface="Times New Roman" panose="02020603050405020304" pitchFamily="18" charset="0"/>
                <a:cs typeface="Times New Roman" panose="02020603050405020304" pitchFamily="18" charset="0"/>
              </a:rPr>
              <a:t>-</a:t>
            </a:r>
            <a:r>
              <a:rPr lang="zh-TW" altLang="en-US" sz="2600" b="1" dirty="0">
                <a:solidFill>
                  <a:srgbClr val="002060"/>
                </a:solidFill>
                <a:effectLst/>
                <a:latin typeface="Times New Roman" panose="02020603050405020304" pitchFamily="18" charset="0"/>
                <a:cs typeface="Times New Roman" panose="02020603050405020304" pitchFamily="18" charset="0"/>
              </a:rPr>
              <a:t>議程內容</a:t>
            </a:r>
            <a:r>
              <a:rPr lang="zh-TW" altLang="zh-TW" sz="2600" dirty="0">
                <a:solidFill>
                  <a:srgbClr val="002060"/>
                </a:solidFill>
                <a:latin typeface="Times New Roman" panose="02020603050405020304" pitchFamily="18" charset="0"/>
                <a:cs typeface="Times New Roman" panose="02020603050405020304" pitchFamily="18" charset="0"/>
              </a:rPr>
              <a:t/>
            </a:r>
            <a:br>
              <a:rPr lang="zh-TW" altLang="zh-TW" sz="2600" dirty="0">
                <a:solidFill>
                  <a:srgbClr val="002060"/>
                </a:solidFill>
                <a:latin typeface="Times New Roman" panose="02020603050405020304" pitchFamily="18" charset="0"/>
                <a:cs typeface="Times New Roman" panose="02020603050405020304" pitchFamily="18" charset="0"/>
              </a:rPr>
            </a:br>
            <a:endParaRPr lang="zh-TW" altLang="en-US" sz="2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1" y="1268760"/>
            <a:ext cx="676875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2425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87680" y="274638"/>
            <a:ext cx="5368640" cy="1143000"/>
          </a:xfrm>
        </p:spPr>
        <p:txBody>
          <a:bodyPr>
            <a:normAutofit/>
          </a:bodyPr>
          <a:lstStyle/>
          <a:p>
            <a:pPr algn="ctr">
              <a:spcBef>
                <a:spcPts val="0"/>
              </a:spcBef>
              <a:defRPr sz="1800" b="1" i="0" u="none" strike="noStrike" kern="1200" baseline="0">
                <a:solidFill>
                  <a:sysClr val="windowText" lastClr="000000"/>
                </a:solidFill>
                <a:latin typeface="+mn-lt"/>
                <a:ea typeface="+mn-ea"/>
                <a:cs typeface="+mn-cs"/>
              </a:defRPr>
            </a:pPr>
            <a:r>
              <a:rPr lang="en-US" altLang="zh-TW" sz="2600" b="1" dirty="0">
                <a:solidFill>
                  <a:srgbClr val="002060"/>
                </a:solidFill>
                <a:effectLst/>
                <a:latin typeface="Times New Roman"/>
                <a:ea typeface="標楷體"/>
                <a:cs typeface="Times New Roman"/>
              </a:rPr>
              <a:t>2014</a:t>
            </a:r>
            <a:r>
              <a:rPr lang="zh-TW" altLang="zh-TW" sz="2600" b="1" dirty="0">
                <a:solidFill>
                  <a:srgbClr val="002060"/>
                </a:solidFill>
                <a:effectLst/>
                <a:latin typeface="Times New Roman"/>
                <a:ea typeface="標楷體"/>
                <a:cs typeface="Times New Roman"/>
              </a:rPr>
              <a:t>年國際會議問卷結果</a:t>
            </a:r>
            <a:r>
              <a:rPr lang="en-US" altLang="zh-TW" sz="2600" b="1" dirty="0">
                <a:solidFill>
                  <a:srgbClr val="002060"/>
                </a:solidFill>
                <a:effectLst/>
                <a:latin typeface="Times New Roman"/>
                <a:ea typeface="標楷體"/>
                <a:cs typeface="Times New Roman"/>
              </a:rPr>
              <a:t>-</a:t>
            </a:r>
            <a:r>
              <a:rPr lang="zh-TW" altLang="en-US" sz="2600" b="1" dirty="0">
                <a:solidFill>
                  <a:srgbClr val="002060"/>
                </a:solidFill>
                <a:effectLst/>
                <a:latin typeface="Times New Roman"/>
                <a:ea typeface="標楷體"/>
                <a:cs typeface="Times New Roman"/>
              </a:rPr>
              <a:t>會後感想</a:t>
            </a:r>
            <a:r>
              <a:rPr lang="zh-TW" altLang="zh-TW" sz="2600" dirty="0">
                <a:effectLst/>
              </a:rPr>
              <a:t/>
            </a:r>
            <a:br>
              <a:rPr lang="zh-TW" altLang="zh-TW" sz="2600" dirty="0">
                <a:effectLst/>
              </a:rPr>
            </a:br>
            <a:endParaRPr lang="zh-TW" altLang="en-US" sz="2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052736"/>
            <a:ext cx="7416824"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63421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35608" y="274638"/>
            <a:ext cx="7498080" cy="634082"/>
          </a:xfrm>
        </p:spPr>
        <p:txBody>
          <a:bodyPr>
            <a:normAutofit/>
          </a:bodyPr>
          <a:lstStyle/>
          <a:p>
            <a:r>
              <a:rPr lang="zh-TW" altLang="en-US" sz="3200" dirty="0">
                <a:latin typeface="標楷體" panose="03000509000000000000" pitchFamily="65" charset="-120"/>
                <a:ea typeface="標楷體" panose="03000509000000000000" pitchFamily="65" charset="-120"/>
              </a:rPr>
              <a:t>專題演講盛況</a:t>
            </a:r>
          </a:p>
        </p:txBody>
      </p:sp>
      <p:pic>
        <p:nvPicPr>
          <p:cNvPr id="2050" name="Picture 2" descr="D:\active files\2014年國際研討會\會後作業\相片\精選\030426\_MVI0684-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46" y="1412776"/>
            <a:ext cx="6860577"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232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
          <p:cNvSpPr txBox="1">
            <a:spLocks/>
          </p:cNvSpPr>
          <p:nvPr/>
        </p:nvSpPr>
        <p:spPr>
          <a:xfrm>
            <a:off x="467544" y="332656"/>
            <a:ext cx="4032448" cy="936104"/>
          </a:xfrm>
          <a:prstGeom prst="rect">
            <a:avLst/>
          </a:prstGeom>
        </p:spPr>
        <p:txBody>
          <a:bodyPr vert="horz" lIns="91440" tIns="45720" rIns="91440" bIns="45720" rtlCol="0" anchor="t">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TW" altLang="en-US" sz="4000" b="1" i="1" u="sng" dirty="0" smtClean="0">
                <a:solidFill>
                  <a:srgbClr val="002060"/>
                </a:solidFill>
                <a:latin typeface="新細明體"/>
                <a:ea typeface="新細明體"/>
              </a:rPr>
              <a:t>籌備花絮（</a:t>
            </a:r>
            <a:r>
              <a:rPr lang="en-US" altLang="zh-TW" sz="4000" b="1" i="1" u="sng" dirty="0" smtClean="0">
                <a:solidFill>
                  <a:srgbClr val="002060"/>
                </a:solidFill>
                <a:latin typeface="Times New Roman" panose="02020603050405020304" pitchFamily="18" charset="0"/>
                <a:ea typeface="新細明體"/>
                <a:cs typeface="Times New Roman" panose="02020603050405020304" pitchFamily="18" charset="0"/>
              </a:rPr>
              <a:t>4/25</a:t>
            </a:r>
            <a:r>
              <a:rPr lang="zh-TW" altLang="en-US" sz="4000" b="1" i="1" u="sng" dirty="0" smtClean="0">
                <a:solidFill>
                  <a:srgbClr val="002060"/>
                </a:solidFill>
                <a:latin typeface="新細明體"/>
                <a:ea typeface="新細明體"/>
              </a:rPr>
              <a:t>）：</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pic>
        <p:nvPicPr>
          <p:cNvPr id="3075" name="Picture 3" descr="D:\active files\2014年國際研討會\會後作業\相片\精選\花絮\0425籌備\花藝01-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164598"/>
            <a:ext cx="4756444" cy="27199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ctive files\2014年國際研討會\會後作業\相片\精選\花絮\0425籌備\活動花絮20-縮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4035598"/>
            <a:ext cx="4466208" cy="2735467"/>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5498289" y="2207063"/>
            <a:ext cx="3645711" cy="400110"/>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花藝老師正在為會議現場布置</a:t>
            </a:r>
            <a:endParaRPr lang="zh-TW" altLang="en-US" sz="2000" dirty="0">
              <a:latin typeface="標楷體" panose="03000509000000000000" pitchFamily="65" charset="-120"/>
              <a:ea typeface="標楷體" panose="03000509000000000000" pitchFamily="65" charset="-120"/>
            </a:endParaRPr>
          </a:p>
        </p:txBody>
      </p:sp>
      <p:sp>
        <p:nvSpPr>
          <p:cNvPr id="6" name="向左箭號 5"/>
          <p:cNvSpPr/>
          <p:nvPr/>
        </p:nvSpPr>
        <p:spPr>
          <a:xfrm>
            <a:off x="5210257" y="2353548"/>
            <a:ext cx="288032" cy="10714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7" name="文字方塊 6"/>
          <p:cNvSpPr txBox="1"/>
          <p:nvPr/>
        </p:nvSpPr>
        <p:spPr>
          <a:xfrm>
            <a:off x="959732" y="5403331"/>
            <a:ext cx="3316409" cy="400110"/>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文書組志工準備會議資料袋</a:t>
            </a:r>
            <a:endParaRPr lang="zh-TW" altLang="en-US" sz="2000" dirty="0">
              <a:latin typeface="標楷體" panose="03000509000000000000" pitchFamily="65" charset="-120"/>
              <a:ea typeface="標楷體" panose="03000509000000000000" pitchFamily="65" charset="-120"/>
            </a:endParaRPr>
          </a:p>
        </p:txBody>
      </p:sp>
      <p:sp>
        <p:nvSpPr>
          <p:cNvPr id="8" name="向右箭號 7"/>
          <p:cNvSpPr/>
          <p:nvPr/>
        </p:nvSpPr>
        <p:spPr>
          <a:xfrm>
            <a:off x="4165153" y="5572608"/>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19853575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active files\2014年國際研討會\會後作業\相片\精選\花絮\0425籌備\活動花絮06-縮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404664"/>
            <a:ext cx="4199489" cy="29125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active files\2014年國際研討會\會後作業\相片\精選\花絮\0425籌備\貴賓室廁所02-縮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501008"/>
            <a:ext cx="4320480" cy="3024336"/>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a:xfrm>
            <a:off x="1165402" y="1561003"/>
            <a:ext cx="2728200" cy="707886"/>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場地組志工架設及布置貴賓休息區</a:t>
            </a:r>
            <a:endParaRPr lang="zh-TW" altLang="en-US" sz="2000" dirty="0">
              <a:latin typeface="標楷體" panose="03000509000000000000" pitchFamily="65" charset="-120"/>
              <a:ea typeface="標楷體" panose="03000509000000000000" pitchFamily="65" charset="-120"/>
            </a:endParaRPr>
          </a:p>
        </p:txBody>
      </p:sp>
      <p:sp>
        <p:nvSpPr>
          <p:cNvPr id="3" name="向右箭號 2"/>
          <p:cNvSpPr/>
          <p:nvPr/>
        </p:nvSpPr>
        <p:spPr>
          <a:xfrm>
            <a:off x="3915824" y="1860946"/>
            <a:ext cx="288000" cy="1080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 name="文字方塊 3"/>
          <p:cNvSpPr txBox="1"/>
          <p:nvPr/>
        </p:nvSpPr>
        <p:spPr>
          <a:xfrm>
            <a:off x="5900261" y="4580635"/>
            <a:ext cx="2592288" cy="707886"/>
          </a:xfrm>
          <a:prstGeom prst="rect">
            <a:avLst/>
          </a:prstGeom>
          <a:noFill/>
        </p:spPr>
        <p:txBody>
          <a:bodyPr wrap="square" rtlCol="0">
            <a:spAutoFit/>
          </a:bodyPr>
          <a:lstStyle/>
          <a:p>
            <a:r>
              <a:rPr lang="zh-TW" altLang="en-US" sz="2000" dirty="0" smtClean="0">
                <a:latin typeface="標楷體" panose="03000509000000000000" pitchFamily="65" charset="-120"/>
                <a:ea typeface="標楷體" panose="03000509000000000000" pitchFamily="65" charset="-120"/>
              </a:rPr>
              <a:t>環保組志工打掃慈雲廳內的貴賓室</a:t>
            </a:r>
            <a:endParaRPr lang="zh-TW" altLang="en-US" sz="2000" dirty="0">
              <a:latin typeface="標楷體" panose="03000509000000000000" pitchFamily="65" charset="-120"/>
              <a:ea typeface="標楷體" panose="03000509000000000000" pitchFamily="65" charset="-120"/>
            </a:endParaRPr>
          </a:p>
        </p:txBody>
      </p:sp>
      <p:sp>
        <p:nvSpPr>
          <p:cNvPr id="5" name="向左箭號 4"/>
          <p:cNvSpPr/>
          <p:nvPr/>
        </p:nvSpPr>
        <p:spPr>
          <a:xfrm>
            <a:off x="5558501" y="4880578"/>
            <a:ext cx="288000" cy="108000"/>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0464546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55576" y="404664"/>
            <a:ext cx="4896544" cy="648072"/>
          </a:xfrm>
        </p:spPr>
        <p:txBody>
          <a:bodyPr>
            <a:normAutofit fontScale="90000"/>
          </a:bodyPr>
          <a:lstStyle/>
          <a:p>
            <a:r>
              <a:rPr lang="zh-TW" altLang="en-US" sz="4400" b="1" i="1" u="sng" dirty="0">
                <a:solidFill>
                  <a:srgbClr val="002060"/>
                </a:solidFill>
                <a:latin typeface="新細明體"/>
                <a:ea typeface="新細明體"/>
              </a:rPr>
              <a:t>學者迴響：</a:t>
            </a:r>
            <a:r>
              <a:rPr lang="zh-TW" altLang="en-US" sz="4400" b="1" i="1" u="sng" dirty="0">
                <a:solidFill>
                  <a:srgbClr val="FF0000"/>
                </a:solidFill>
                <a:latin typeface="新細明體"/>
                <a:ea typeface="新細明體"/>
              </a:rPr>
              <a:t/>
            </a:r>
            <a:br>
              <a:rPr lang="zh-TW" altLang="en-US" sz="4400" b="1" i="1" u="sng" dirty="0">
                <a:solidFill>
                  <a:srgbClr val="FF0000"/>
                </a:solidFill>
                <a:latin typeface="新細明體"/>
                <a:ea typeface="新細明體"/>
              </a:rPr>
            </a:br>
            <a:endParaRPr lang="zh-TW" altLang="en-US" dirty="0">
              <a:solidFill>
                <a:srgbClr val="FF0000"/>
              </a:solidFill>
            </a:endParaRPr>
          </a:p>
        </p:txBody>
      </p:sp>
      <p:sp>
        <p:nvSpPr>
          <p:cNvPr id="3" name="內容版面配置區 2"/>
          <p:cNvSpPr>
            <a:spLocks noGrp="1"/>
          </p:cNvSpPr>
          <p:nvPr>
            <p:ph idx="1"/>
          </p:nvPr>
        </p:nvSpPr>
        <p:spPr>
          <a:xfrm>
            <a:off x="1331640" y="1700808"/>
            <a:ext cx="7498080" cy="4800600"/>
          </a:xfrm>
        </p:spPr>
        <p:txBody>
          <a:bodyPr>
            <a:normAutofit/>
          </a:bodyPr>
          <a:lstStyle/>
          <a:p>
            <a:pPr>
              <a:lnSpc>
                <a:spcPts val="4000"/>
              </a:lnSpc>
            </a:pPr>
            <a:r>
              <a:rPr lang="zh-TW" altLang="en-US" sz="2800" dirty="0" smtClean="0">
                <a:latin typeface="標楷體" panose="03000509000000000000" pitchFamily="65" charset="-120"/>
                <a:ea typeface="標楷體" panose="03000509000000000000" pitchFamily="65" charset="-120"/>
              </a:rPr>
              <a:t>返美後即積極連繫其著作之出版公司</a:t>
            </a:r>
            <a:r>
              <a:rPr lang="zh-TW" altLang="en-US" sz="2800" dirty="0" smtClean="0">
                <a:latin typeface="新細明體"/>
                <a:ea typeface="新細明體"/>
              </a:rPr>
              <a:t>，</a:t>
            </a:r>
            <a:r>
              <a:rPr lang="zh-TW" altLang="en-US" sz="2800" dirty="0">
                <a:latin typeface="標楷體" panose="03000509000000000000" pitchFamily="65" charset="-120"/>
                <a:ea typeface="標楷體" panose="03000509000000000000" pitchFamily="65" charset="-120"/>
              </a:rPr>
              <a:t>將</a:t>
            </a:r>
            <a:r>
              <a:rPr lang="zh-TW" altLang="zh-TW" sz="2800" dirty="0">
                <a:latin typeface="標楷體" panose="03000509000000000000" pitchFamily="65" charset="-120"/>
                <a:ea typeface="標楷體" panose="03000509000000000000" pitchFamily="65" charset="-120"/>
              </a:rPr>
              <a:t>其著作《動物權力研究》</a:t>
            </a:r>
            <a:r>
              <a:rPr lang="en-US" altLang="zh-TW" sz="2800" dirty="0">
                <a:latin typeface="標楷體" panose="03000509000000000000" pitchFamily="65" charset="-120"/>
                <a:ea typeface="標楷體" panose="03000509000000000000" pitchFamily="65" charset="-120"/>
              </a:rPr>
              <a:t>(</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The Case for Animal Rights)</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及《打開牢籠》</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(Empty Cages) </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授權予關懷生命協會出版繁體中</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譯本</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。目前版權部分已有初步結果，並開始規劃翻譯及出版事宜。</a:t>
            </a:r>
          </a:p>
        </p:txBody>
      </p:sp>
      <p:sp>
        <p:nvSpPr>
          <p:cNvPr id="5" name="文字方塊 4"/>
          <p:cNvSpPr txBox="1"/>
          <p:nvPr/>
        </p:nvSpPr>
        <p:spPr>
          <a:xfrm>
            <a:off x="1043608" y="1011314"/>
            <a:ext cx="2304256" cy="461665"/>
          </a:xfrm>
          <a:prstGeom prst="rect">
            <a:avLst/>
          </a:prstGeom>
          <a:noFill/>
        </p:spPr>
        <p:txBody>
          <a:bodyPr wrap="square" rtlCol="0">
            <a:spAutoFit/>
          </a:bodyPr>
          <a:lstStyle/>
          <a:p>
            <a:r>
              <a:rPr lang="en-US" altLang="zh-TW" sz="2400" b="1" dirty="0" smtClean="0">
                <a:latin typeface="Times New Roman" panose="02020603050405020304" pitchFamily="18" charset="0"/>
                <a:cs typeface="Times New Roman" panose="02020603050405020304" pitchFamily="18" charset="0"/>
              </a:rPr>
              <a:t>Tom Regan</a:t>
            </a:r>
            <a:endParaRPr lang="zh-TW" alt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285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60869" y="620688"/>
            <a:ext cx="7498080" cy="634082"/>
          </a:xfrm>
        </p:spPr>
        <p:txBody>
          <a:bodyPr/>
          <a:lstStyle/>
          <a:p>
            <a:r>
              <a:rPr lang="en-US" altLang="zh-TW" sz="2400" b="1" dirty="0" smtClean="0">
                <a:solidFill>
                  <a:prstClr val="black"/>
                </a:solidFill>
                <a:effectLst/>
                <a:latin typeface="Times New Roman" panose="02020603050405020304" pitchFamily="18" charset="0"/>
                <a:cs typeface="Times New Roman" panose="02020603050405020304" pitchFamily="18" charset="0"/>
              </a:rPr>
              <a:t>Peter Singer</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4" name="文字方塊 3"/>
          <p:cNvSpPr txBox="1"/>
          <p:nvPr/>
        </p:nvSpPr>
        <p:spPr>
          <a:xfrm>
            <a:off x="1279245" y="1244746"/>
            <a:ext cx="7272808" cy="5606663"/>
          </a:xfrm>
          <a:prstGeom prst="rect">
            <a:avLst/>
          </a:prstGeom>
          <a:noFill/>
        </p:spPr>
        <p:txBody>
          <a:bodyPr wrap="square" rtlCol="0">
            <a:spAutoFit/>
          </a:bodyPr>
          <a:lstStyle/>
          <a:p>
            <a:pPr>
              <a:lnSpc>
                <a:spcPts val="2500"/>
              </a:lnSpc>
            </a:pPr>
            <a:r>
              <a:rPr lang="en-US" altLang="zh-TW" sz="2000" dirty="0">
                <a:latin typeface="Times New Roman" panose="02020603050405020304" pitchFamily="18" charset="0"/>
                <a:ea typeface="Times New Roman"/>
                <a:cs typeface="Times New Roman" panose="02020603050405020304" pitchFamily="18" charset="0"/>
              </a:rPr>
              <a:t>Dear Shih Chao-</a:t>
            </a:r>
            <a:r>
              <a:rPr lang="en-US" altLang="zh-TW" sz="2000" dirty="0" err="1">
                <a:latin typeface="Times New Roman" panose="02020603050405020304" pitchFamily="18" charset="0"/>
                <a:ea typeface="Times New Roman"/>
                <a:cs typeface="Times New Roman" panose="02020603050405020304" pitchFamily="18" charset="0"/>
              </a:rPr>
              <a:t>hwei</a:t>
            </a:r>
            <a:r>
              <a:rPr lang="en-US" altLang="zh-TW" sz="2000" dirty="0" smtClean="0">
                <a:latin typeface="Times New Roman" panose="02020603050405020304" pitchFamily="18" charset="0"/>
                <a:ea typeface="Times New Roman"/>
                <a:cs typeface="Times New Roman" panose="02020603050405020304" pitchFamily="18" charset="0"/>
              </a:rPr>
              <a:t>,</a:t>
            </a:r>
          </a:p>
          <a:p>
            <a:pPr>
              <a:lnSpc>
                <a:spcPts val="2500"/>
              </a:lnSpc>
            </a:pPr>
            <a:endParaRPr lang="ja-JP" altLang="zh-TW" sz="2000" dirty="0">
              <a:latin typeface="Times New Roman" panose="02020603050405020304" pitchFamily="18" charset="0"/>
              <a:cs typeface="Times New Roman" panose="02020603050405020304" pitchFamily="18" charset="0"/>
            </a:endParaRPr>
          </a:p>
          <a:p>
            <a:pPr indent="273050">
              <a:lnSpc>
                <a:spcPts val="2500"/>
              </a:lnSpc>
            </a:pPr>
            <a:r>
              <a:rPr lang="en-US" altLang="zh-TW" sz="2000" dirty="0">
                <a:latin typeface="Times New Roman" panose="02020603050405020304" pitchFamily="18" charset="0"/>
                <a:ea typeface="Times New Roman"/>
                <a:cs typeface="Times New Roman" panose="02020603050405020304" pitchFamily="18" charset="0"/>
              </a:rPr>
              <a:t>I have returned home safely, and I am very pleased to report that the </a:t>
            </a:r>
            <a:r>
              <a:rPr lang="en-US" altLang="zh-TW" sz="2000" dirty="0" err="1">
                <a:latin typeface="Times New Roman" panose="02020603050405020304" pitchFamily="18" charset="0"/>
                <a:ea typeface="Times New Roman"/>
                <a:cs typeface="Times New Roman" panose="02020603050405020304" pitchFamily="18" charset="0"/>
              </a:rPr>
              <a:t>konjac</a:t>
            </a:r>
            <a:r>
              <a:rPr lang="en-US" altLang="zh-TW" sz="2000" dirty="0">
                <a:latin typeface="Times New Roman" panose="02020603050405020304" pitchFamily="18" charset="0"/>
                <a:ea typeface="Times New Roman"/>
                <a:cs typeface="Times New Roman" panose="02020603050405020304" pitchFamily="18" charset="0"/>
              </a:rPr>
              <a:t> which your colleagues prepared and brought to the airport for me passed successfully through security checks and the Australian customs, and is now in our refrigerator, awaiting to be prepared for some friends who will come to dinner on Saturday. Please thank the two nuns who came to the airport (I regret that I do not remember their names</a:t>
            </a:r>
            <a:r>
              <a:rPr lang="en-US" altLang="zh-TW" sz="2000" dirty="0" smtClean="0">
                <a:latin typeface="Times New Roman" panose="02020603050405020304" pitchFamily="18" charset="0"/>
                <a:ea typeface="Times New Roman"/>
                <a:cs typeface="Times New Roman" panose="02020603050405020304" pitchFamily="18" charset="0"/>
              </a:rPr>
              <a:t>.)</a:t>
            </a:r>
          </a:p>
          <a:p>
            <a:pPr indent="273050">
              <a:lnSpc>
                <a:spcPts val="2500"/>
              </a:lnSpc>
            </a:pPr>
            <a:endParaRPr lang="ja-JP" altLang="zh-TW" sz="2000" dirty="0">
              <a:latin typeface="Times New Roman" panose="02020603050405020304" pitchFamily="18" charset="0"/>
              <a:cs typeface="Times New Roman" panose="02020603050405020304" pitchFamily="18" charset="0"/>
            </a:endParaRPr>
          </a:p>
          <a:p>
            <a:pPr indent="273050">
              <a:lnSpc>
                <a:spcPts val="2500"/>
              </a:lnSpc>
            </a:pPr>
            <a:r>
              <a:rPr lang="en-US" altLang="zh-TW" sz="2000" dirty="0">
                <a:latin typeface="Times New Roman" panose="02020603050405020304" pitchFamily="18" charset="0"/>
                <a:ea typeface="Times New Roman"/>
                <a:cs typeface="Times New Roman" panose="02020603050405020304" pitchFamily="18" charset="0"/>
              </a:rPr>
              <a:t>On the plane I read your dialogue with Father </a:t>
            </a:r>
            <a:r>
              <a:rPr lang="en-US" altLang="zh-TW" sz="2000" dirty="0" err="1">
                <a:latin typeface="Times New Roman" panose="02020603050405020304" pitchFamily="18" charset="0"/>
                <a:ea typeface="Times New Roman"/>
                <a:cs typeface="Times New Roman" panose="02020603050405020304" pitchFamily="18" charset="0"/>
              </a:rPr>
              <a:t>Gruen</a:t>
            </a:r>
            <a:r>
              <a:rPr lang="en-US" altLang="zh-TW" sz="2000" dirty="0">
                <a:latin typeface="Times New Roman" panose="02020603050405020304" pitchFamily="18" charset="0"/>
                <a:ea typeface="Times New Roman"/>
                <a:cs typeface="Times New Roman" panose="02020603050405020304" pitchFamily="18" charset="0"/>
              </a:rPr>
              <a:t>. I have to say that I found some parts of it amusing, especially when you pressed him on why a soul in heaven would need to have a body, and whether angels have bodies! My only disappointment was that you did not press him equally hard on why Christians for so many centuries denied that we have any duties to animals. </a:t>
            </a:r>
            <a:endParaRPr lang="ja-JP" altLang="zh-TW" sz="2000" dirty="0">
              <a:latin typeface="Times New Roman" panose="02020603050405020304" pitchFamily="18" charset="0"/>
              <a:cs typeface="Times New Roman" panose="02020603050405020304" pitchFamily="18" charset="0"/>
            </a:endParaRPr>
          </a:p>
          <a:p>
            <a:pPr>
              <a:lnSpc>
                <a:spcPts val="3000"/>
              </a:lnSpc>
            </a:pPr>
            <a:endParaRPr lang="zh-TW"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4490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225440" y="260648"/>
            <a:ext cx="7488832" cy="6909584"/>
          </a:xfrm>
          <a:prstGeom prst="rect">
            <a:avLst/>
          </a:prstGeom>
          <a:noFill/>
        </p:spPr>
        <p:txBody>
          <a:bodyPr wrap="square" rtlCol="0">
            <a:spAutoFit/>
          </a:bodyPr>
          <a:lstStyle/>
          <a:p>
            <a:pPr lvl="0" indent="273050">
              <a:lnSpc>
                <a:spcPts val="3000"/>
              </a:lnSpc>
            </a:pPr>
            <a:r>
              <a:rPr lang="en-US" altLang="zh-TW" sz="2000" dirty="0">
                <a:latin typeface="Times New Roman" panose="02020603050405020304" pitchFamily="18" charset="0"/>
                <a:ea typeface="Times New Roman"/>
                <a:cs typeface="Times New Roman" panose="02020603050405020304" pitchFamily="18" charset="0"/>
              </a:rPr>
              <a:t>Perhaps one day, when we are both less busy, we could try a similar dialogue. Then it would be my turn to press you for beliefs in invisible person-like entities, because I was rather surprised by your acknowledgement that in Buddhism there are various gods. Of course, I have seen statues and images of various deities in Buddhist temples, but I thought you would reject this as a superstitious accretion, rather than true to Buddhism.</a:t>
            </a:r>
            <a:endParaRPr lang="ja-JP" altLang="zh-TW" sz="2000" dirty="0">
              <a:latin typeface="Times New Roman" panose="02020603050405020304" pitchFamily="18" charset="0"/>
              <a:ea typeface="Times New Roman"/>
              <a:cs typeface="Times New Roman" panose="02020603050405020304" pitchFamily="18" charset="0"/>
            </a:endParaRPr>
          </a:p>
          <a:p>
            <a:pPr lvl="0" indent="273050">
              <a:lnSpc>
                <a:spcPts val="3000"/>
              </a:lnSpc>
            </a:pPr>
            <a:r>
              <a:rPr lang="en-US" altLang="zh-TW" sz="2000" dirty="0">
                <a:latin typeface="Times New Roman" panose="02020603050405020304" pitchFamily="18" charset="0"/>
                <a:ea typeface="Times New Roman"/>
                <a:cs typeface="Times New Roman" panose="02020603050405020304" pitchFamily="18" charset="0"/>
              </a:rPr>
              <a:t>Once again, thank you for your wonderful hospitality. My encounter with Buddhist thought and practice was a highlight of the trip, thanks to you. Please thank Master Sing-</a:t>
            </a:r>
            <a:r>
              <a:rPr lang="en-US" altLang="zh-TW" sz="2000" dirty="0" err="1">
                <a:latin typeface="Times New Roman" panose="02020603050405020304" pitchFamily="18" charset="0"/>
                <a:ea typeface="Times New Roman"/>
                <a:cs typeface="Times New Roman" panose="02020603050405020304" pitchFamily="18" charset="0"/>
              </a:rPr>
              <a:t>hwa</a:t>
            </a:r>
            <a:r>
              <a:rPr lang="en-US" altLang="zh-TW" sz="2000" dirty="0">
                <a:latin typeface="Times New Roman" panose="02020603050405020304" pitchFamily="18" charset="0"/>
                <a:ea typeface="Times New Roman"/>
                <a:cs typeface="Times New Roman" panose="02020603050405020304" pitchFamily="18" charset="0"/>
              </a:rPr>
              <a:t> (apologies if that is not the correct spelling) for her instruction in meditation. I will meditate again now before bed, and hope one day to become enlightened, or if not that, at least to be calm in the face of suffering.</a:t>
            </a:r>
            <a:endParaRPr lang="ja-JP" altLang="zh-TW" sz="2000" dirty="0">
              <a:latin typeface="Times New Roman" panose="02020603050405020304" pitchFamily="18" charset="0"/>
              <a:ea typeface="Times New Roman"/>
              <a:cs typeface="Times New Roman" panose="02020603050405020304" pitchFamily="18" charset="0"/>
            </a:endParaRPr>
          </a:p>
          <a:p>
            <a:pPr lvl="0" indent="273050">
              <a:lnSpc>
                <a:spcPts val="3000"/>
              </a:lnSpc>
            </a:pPr>
            <a:r>
              <a:rPr lang="en-US" altLang="zh-TW" sz="2000" dirty="0">
                <a:latin typeface="Times New Roman" panose="02020603050405020304" pitchFamily="18" charset="0"/>
                <a:ea typeface="Times New Roman"/>
                <a:cs typeface="Times New Roman" panose="02020603050405020304" pitchFamily="18" charset="0"/>
              </a:rPr>
              <a:t>with best wishes</a:t>
            </a:r>
            <a:br>
              <a:rPr lang="en-US" altLang="zh-TW" sz="2000" dirty="0">
                <a:latin typeface="Times New Roman" panose="02020603050405020304" pitchFamily="18" charset="0"/>
                <a:ea typeface="Times New Roman"/>
                <a:cs typeface="Times New Roman" panose="02020603050405020304" pitchFamily="18" charset="0"/>
              </a:rPr>
            </a:br>
            <a:endParaRPr lang="ja-JP" altLang="zh-TW" sz="2000" dirty="0">
              <a:latin typeface="Times New Roman" panose="02020603050405020304" pitchFamily="18" charset="0"/>
              <a:ea typeface="Times New Roman"/>
              <a:cs typeface="Times New Roman" panose="02020603050405020304" pitchFamily="18" charset="0"/>
            </a:endParaRPr>
          </a:p>
          <a:p>
            <a:pPr lvl="0" indent="273050">
              <a:lnSpc>
                <a:spcPts val="3000"/>
              </a:lnSpc>
            </a:pPr>
            <a:r>
              <a:rPr lang="en-US" altLang="zh-TW" sz="2000" dirty="0">
                <a:latin typeface="Times New Roman" panose="02020603050405020304" pitchFamily="18" charset="0"/>
                <a:ea typeface="Times New Roman"/>
                <a:cs typeface="Times New Roman" panose="02020603050405020304" pitchFamily="18" charset="0"/>
              </a:rPr>
              <a:t>Peter Singer, AC</a:t>
            </a:r>
            <a:br>
              <a:rPr lang="en-US" altLang="zh-TW" sz="2000" dirty="0">
                <a:latin typeface="Times New Roman" panose="02020603050405020304" pitchFamily="18" charset="0"/>
                <a:ea typeface="Times New Roman"/>
                <a:cs typeface="Times New Roman" panose="02020603050405020304" pitchFamily="18" charset="0"/>
              </a:rPr>
            </a:br>
            <a:endParaRPr lang="ja-JP" altLang="zh-TW" sz="2000" dirty="0">
              <a:latin typeface="Times New Roman" panose="02020603050405020304" pitchFamily="18" charset="0"/>
              <a:ea typeface="Times New Roman"/>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5954443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398956" y="382820"/>
            <a:ext cx="7498080" cy="706090"/>
          </a:xfrm>
        </p:spPr>
        <p:txBody>
          <a:bodyPr>
            <a:normAutofit/>
          </a:bodyPr>
          <a:lstStyle/>
          <a:p>
            <a:r>
              <a:rPr lang="zh-TW" altLang="en-US" sz="2400" b="1"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馬來西亞學者</a:t>
            </a:r>
            <a:r>
              <a:rPr lang="en-US" altLang="zh-TW" sz="2400" b="1" dirty="0" err="1">
                <a:solidFill>
                  <a:schemeClr val="tx1"/>
                </a:solidFill>
                <a:effectLst/>
                <a:latin typeface="Times New Roman" panose="02020603050405020304" pitchFamily="18" charset="0"/>
                <a:cs typeface="Times New Roman" panose="02020603050405020304" pitchFamily="18" charset="0"/>
              </a:rPr>
              <a:t>Azizan</a:t>
            </a:r>
            <a:r>
              <a:rPr lang="en-US" altLang="zh-TW" sz="2400" b="1" dirty="0">
                <a:solidFill>
                  <a:schemeClr val="tx1"/>
                </a:solidFill>
                <a:effectLst/>
                <a:latin typeface="Times New Roman" panose="02020603050405020304" pitchFamily="18" charset="0"/>
                <a:cs typeface="Times New Roman" panose="02020603050405020304" pitchFamily="18" charset="0"/>
              </a:rPr>
              <a:t> </a:t>
            </a:r>
            <a:r>
              <a:rPr lang="en-US" altLang="zh-TW" sz="2400" b="1" dirty="0" err="1">
                <a:solidFill>
                  <a:schemeClr val="tx1"/>
                </a:solidFill>
                <a:effectLst/>
                <a:latin typeface="Times New Roman" panose="02020603050405020304" pitchFamily="18" charset="0"/>
                <a:cs typeface="Times New Roman" panose="02020603050405020304" pitchFamily="18" charset="0"/>
              </a:rPr>
              <a:t>Baharuddin</a:t>
            </a:r>
            <a:r>
              <a:rPr lang="zh-TW" altLang="en-US" sz="2400" b="1" dirty="0" smtClean="0">
                <a:solidFill>
                  <a:schemeClr val="tx1"/>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sz="2400" b="1" dirty="0">
              <a:solidFill>
                <a:schemeClr val="tx1"/>
              </a:solidFill>
              <a:effectLst/>
              <a:latin typeface="Times New Roman" panose="02020603050405020304" pitchFamily="18" charset="0"/>
              <a:cs typeface="Times New Roman" panose="02020603050405020304" pitchFamily="18" charset="0"/>
            </a:endParaRPr>
          </a:p>
        </p:txBody>
      </p:sp>
      <p:sp>
        <p:nvSpPr>
          <p:cNvPr id="6" name="文字方塊 5"/>
          <p:cNvSpPr txBox="1"/>
          <p:nvPr/>
        </p:nvSpPr>
        <p:spPr>
          <a:xfrm>
            <a:off x="1259632" y="1124744"/>
            <a:ext cx="7632848" cy="5819542"/>
          </a:xfrm>
          <a:prstGeom prst="rect">
            <a:avLst/>
          </a:prstGeom>
          <a:noFill/>
        </p:spPr>
        <p:txBody>
          <a:bodyPr wrap="square" rtlCol="0">
            <a:spAutoFit/>
          </a:bodyPr>
          <a:lstStyle/>
          <a:p>
            <a:pPr>
              <a:lnSpc>
                <a:spcPts val="2500"/>
              </a:lnSpc>
            </a:pPr>
            <a:r>
              <a:rPr lang="en-US" altLang="zh-TW" dirty="0">
                <a:latin typeface="Times New Roman" panose="02020603050405020304" pitchFamily="18" charset="0"/>
                <a:cs typeface="Times New Roman" panose="02020603050405020304" pitchFamily="18" charset="0"/>
              </a:rPr>
              <a:t>Dear Reverend and </a:t>
            </a:r>
            <a:r>
              <a:rPr lang="en-US" altLang="zh-TW" dirty="0" err="1">
                <a:latin typeface="Times New Roman" panose="02020603050405020304" pitchFamily="18" charset="0"/>
                <a:cs typeface="Times New Roman" panose="02020603050405020304" pitchFamily="18" charset="0"/>
              </a:rPr>
              <a:t>Doris,you</a:t>
            </a:r>
            <a:r>
              <a:rPr lang="en-US" altLang="zh-TW" dirty="0">
                <a:latin typeface="Times New Roman" panose="02020603050405020304" pitchFamily="18" charset="0"/>
                <a:cs typeface="Times New Roman" panose="02020603050405020304" pitchFamily="18" charset="0"/>
              </a:rPr>
              <a:t> may not believe </a:t>
            </a:r>
            <a:r>
              <a:rPr lang="en-US" altLang="zh-TW" dirty="0" err="1">
                <a:latin typeface="Times New Roman" panose="02020603050405020304" pitchFamily="18" charset="0"/>
                <a:cs typeface="Times New Roman" panose="02020603050405020304" pitchFamily="18" charset="0"/>
              </a:rPr>
              <a:t>it,but</a:t>
            </a:r>
            <a:r>
              <a:rPr lang="en-US" altLang="zh-TW" dirty="0">
                <a:latin typeface="Times New Roman" panose="02020603050405020304" pitchFamily="18" charset="0"/>
                <a:cs typeface="Times New Roman" panose="02020603050405020304" pitchFamily="18" charset="0"/>
              </a:rPr>
              <a:t> I have been meaning to email you, virtually everyday, to say how grateful I am for the opportunity that you gave to learn so much about animal welfare, and Taiwan itself. Some family emergencies kept me very hard pressed for </a:t>
            </a:r>
            <a:r>
              <a:rPr lang="en-US" altLang="zh-TW" dirty="0" err="1">
                <a:latin typeface="Times New Roman" panose="02020603050405020304" pitchFamily="18" charset="0"/>
                <a:cs typeface="Times New Roman" panose="02020603050405020304" pitchFamily="18" charset="0"/>
              </a:rPr>
              <a:t>timeThe</a:t>
            </a:r>
            <a:r>
              <a:rPr lang="en-US" altLang="zh-TW" dirty="0">
                <a:latin typeface="Times New Roman" panose="02020603050405020304" pitchFamily="18" charset="0"/>
                <a:cs typeface="Times New Roman" panose="02020603050405020304" pitchFamily="18" charset="0"/>
              </a:rPr>
              <a:t> conference left such a huge impression on me that I wrote an article in the </a:t>
            </a:r>
            <a:r>
              <a:rPr lang="en-US" altLang="zh-TW" dirty="0" err="1">
                <a:latin typeface="Times New Roman" panose="02020603050405020304" pitchFamily="18" charset="0"/>
                <a:cs typeface="Times New Roman" panose="02020603050405020304" pitchFamily="18" charset="0"/>
              </a:rPr>
              <a:t>malaysian</a:t>
            </a:r>
            <a:r>
              <a:rPr lang="en-US" altLang="zh-TW" dirty="0">
                <a:latin typeface="Times New Roman" panose="02020603050405020304" pitchFamily="18" charset="0"/>
                <a:cs typeface="Times New Roman" panose="02020603050405020304" pitchFamily="18" charset="0"/>
              </a:rPr>
              <a:t> newspaper about animal welfare issues as well as the conference. Guess what? It got quite a few people interested including a local animal group who would like to put the article on their web-site. I also spoke on the radio about the topic. God willing I will pursue the topic through our Malaysian bioethics committee, of which the ministry of science has made me the chair. </a:t>
            </a:r>
            <a:endParaRPr lang="zh-TW" altLang="zh-TW" dirty="0">
              <a:latin typeface="Times New Roman" panose="02020603050405020304" pitchFamily="18" charset="0"/>
              <a:cs typeface="Times New Roman" panose="02020603050405020304" pitchFamily="18" charset="0"/>
            </a:endParaRPr>
          </a:p>
          <a:p>
            <a:pPr>
              <a:lnSpc>
                <a:spcPts val="2500"/>
              </a:lnSpc>
            </a:pPr>
            <a:r>
              <a:rPr lang="en-US" altLang="zh-TW" dirty="0">
                <a:latin typeface="Times New Roman" panose="02020603050405020304" pitchFamily="18" charset="0"/>
                <a:cs typeface="Times New Roman" panose="02020603050405020304" pitchFamily="18" charset="0"/>
              </a:rPr>
              <a:t>Congratulations once again and I hope to follow your work closely and draw inspiration from you in the future. I hope we can work together again in then </a:t>
            </a:r>
            <a:r>
              <a:rPr lang="en-US" altLang="zh-TW" dirty="0" err="1">
                <a:latin typeface="Times New Roman" panose="02020603050405020304" pitchFamily="18" charset="0"/>
                <a:cs typeface="Times New Roman" panose="02020603050405020304" pitchFamily="18" charset="0"/>
              </a:rPr>
              <a:t>ottos</a:t>
            </a:r>
            <a:r>
              <a:rPr lang="en-US" altLang="zh-TW" dirty="0">
                <a:latin typeface="Times New Roman" panose="02020603050405020304" pitchFamily="18" charset="0"/>
                <a:cs typeface="Times New Roman" panose="02020603050405020304" pitchFamily="18" charset="0"/>
              </a:rPr>
              <a:t> distant future. </a:t>
            </a:r>
            <a:endParaRPr lang="zh-TW" altLang="zh-TW" dirty="0">
              <a:latin typeface="Times New Roman" panose="02020603050405020304" pitchFamily="18" charset="0"/>
              <a:cs typeface="Times New Roman" panose="02020603050405020304" pitchFamily="18" charset="0"/>
            </a:endParaRPr>
          </a:p>
          <a:p>
            <a:pPr>
              <a:lnSpc>
                <a:spcPts val="2500"/>
              </a:lnSpc>
            </a:pPr>
            <a:r>
              <a:rPr lang="en-US" altLang="zh-TW" dirty="0">
                <a:latin typeface="Times New Roman" panose="02020603050405020304" pitchFamily="18" charset="0"/>
                <a:cs typeface="Times New Roman" panose="02020603050405020304" pitchFamily="18" charset="0"/>
              </a:rPr>
              <a:t>You have made me discover what has been latent in my own </a:t>
            </a:r>
            <a:r>
              <a:rPr lang="en-US" altLang="zh-TW" dirty="0" err="1">
                <a:latin typeface="Times New Roman" panose="02020603050405020304" pitchFamily="18" charset="0"/>
                <a:cs typeface="Times New Roman" panose="02020603050405020304" pitchFamily="18" charset="0"/>
              </a:rPr>
              <a:t>tradition..THANK</a:t>
            </a:r>
            <a:r>
              <a:rPr lang="en-US" altLang="zh-TW" dirty="0">
                <a:latin typeface="Times New Roman" panose="02020603050405020304" pitchFamily="18" charset="0"/>
                <a:cs typeface="Times New Roman" panose="02020603050405020304" pitchFamily="18" charset="0"/>
              </a:rPr>
              <a:t> YOU! </a:t>
            </a:r>
            <a:endParaRPr lang="zh-TW" altLang="zh-TW" dirty="0">
              <a:latin typeface="Times New Roman" panose="02020603050405020304" pitchFamily="18" charset="0"/>
              <a:cs typeface="Times New Roman" panose="02020603050405020304" pitchFamily="18" charset="0"/>
            </a:endParaRPr>
          </a:p>
          <a:p>
            <a:pPr>
              <a:lnSpc>
                <a:spcPts val="2500"/>
              </a:lnSpc>
            </a:pPr>
            <a:r>
              <a:rPr lang="en-US" altLang="zh-TW" dirty="0">
                <a:latin typeface="Times New Roman" panose="02020603050405020304" pitchFamily="18" charset="0"/>
                <a:cs typeface="Times New Roman" panose="02020603050405020304" pitchFamily="18" charset="0"/>
              </a:rPr>
              <a:t>Warmest regards </a:t>
            </a:r>
            <a:endParaRPr lang="zh-TW" altLang="zh-TW" dirty="0">
              <a:latin typeface="Times New Roman" panose="02020603050405020304" pitchFamily="18" charset="0"/>
              <a:cs typeface="Times New Roman" panose="02020603050405020304" pitchFamily="18" charset="0"/>
            </a:endParaRPr>
          </a:p>
          <a:p>
            <a:pPr>
              <a:lnSpc>
                <a:spcPts val="2500"/>
              </a:lnSpc>
            </a:pPr>
            <a:r>
              <a:rPr lang="en-US" altLang="zh-TW" dirty="0" err="1">
                <a:latin typeface="Times New Roman" panose="02020603050405020304" pitchFamily="18" charset="0"/>
                <a:cs typeface="Times New Roman" panose="02020603050405020304" pitchFamily="18" charset="0"/>
              </a:rPr>
              <a:t>Azizan</a:t>
            </a:r>
            <a:endParaRPr lang="zh-TW" altLang="zh-TW" dirty="0">
              <a:latin typeface="Times New Roman" panose="02020603050405020304" pitchFamily="18" charset="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16670626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003576" y="188640"/>
            <a:ext cx="8172400" cy="6927153"/>
          </a:xfrm>
          <a:prstGeom prst="rect">
            <a:avLst/>
          </a:prstGeom>
          <a:noFill/>
        </p:spPr>
        <p:txBody>
          <a:bodyPr wrap="square" rtlCol="0">
            <a:spAutoFit/>
          </a:bodyPr>
          <a:lstStyle/>
          <a:p>
            <a:pPr>
              <a:lnSpc>
                <a:spcPts val="3000"/>
              </a:lnSpc>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親愛的法師與瓈文教授</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3000"/>
              </a:lnSpc>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您</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可能不相信，但我真的每天每天都想寫信給您，表達我有多麼感激給我這個機會，讓我認識動物福利與台灣這個地方。</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一些家裡的突發事件得處理，所以我的時間很趕。</a:t>
            </a:r>
          </a:p>
          <a:p>
            <a:pPr>
              <a:lnSpc>
                <a:spcPts val="3000"/>
              </a:lnSpc>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這次</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會議對我的影響非常深刻，所以我在馬來西亞的報紙上發表了一篇關於動物福利與這次研討會的文章。您猜怎麼著</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有些人看了文章很感興趣，包括一個本地的動物團體，甚且想要將我的文章登載在他們的網站上。</a:t>
            </a:r>
          </a:p>
          <a:p>
            <a:pPr>
              <a:lnSpc>
                <a:spcPts val="3000"/>
              </a:lnSpc>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此外我也上廣播節目談論這個議題。只要阿拉允許，我願透過馬來西亞生物倫理委員會繼續討論這個議題（這個委員會的主席係在科技部的指派下，由我來擔任的）。</a:t>
            </a:r>
          </a:p>
          <a:p>
            <a:pPr>
              <a:lnSpc>
                <a:spcPts val="3000"/>
              </a:lnSpc>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再</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一次恭賀您﹗也希望未來我能隨時跟隨您的腳步，並自您那兒汲取靈感。也但願有朝一日我們能再度合作。</a:t>
            </a:r>
          </a:p>
          <a:p>
            <a:pPr>
              <a:lnSpc>
                <a:spcPts val="3000"/>
              </a:lnSpc>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您</a:t>
            </a: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讓我發掘了長久以來隱藏在自身傳統文化當中的價值﹗</a:t>
            </a:r>
          </a:p>
          <a:p>
            <a:pPr>
              <a:lnSpc>
                <a:spcPts val="3000"/>
              </a:lnSpc>
            </a:pPr>
            <a:r>
              <a:rPr lang="zh-TW" altLang="en-US"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感謝</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a:lnSpc>
                <a:spcPts val="3000"/>
              </a:lnSpc>
            </a:pPr>
            <a:r>
              <a:rPr lang="zh-TW" altLang="zh-TW" sz="2000" dirty="0">
                <a:latin typeface="Times New Roman" panose="02020603050405020304" pitchFamily="18" charset="0"/>
                <a:ea typeface="標楷體" panose="03000509000000000000" pitchFamily="65" charset="-120"/>
                <a:cs typeface="Times New Roman" panose="02020603050405020304" pitchFamily="18" charset="0"/>
              </a:rPr>
              <a:t>致上最熱誠的</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祝福</a:t>
            </a:r>
          </a:p>
          <a:p>
            <a:pPr algn="ctr">
              <a:lnSpc>
                <a:spcPts val="3000"/>
              </a:lnSpc>
            </a:pP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Azizan</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err="1" smtClean="0">
                <a:latin typeface="Times New Roman" panose="02020603050405020304" pitchFamily="18" charset="0"/>
                <a:ea typeface="標楷體" panose="03000509000000000000" pitchFamily="65" charset="-120"/>
                <a:cs typeface="Times New Roman" panose="02020603050405020304" pitchFamily="18" charset="0"/>
              </a:rPr>
              <a:t>Baharuddin</a:t>
            </a:r>
            <a:r>
              <a:rPr lang="en-US" altLang="zh-TW" sz="20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zh-TW" sz="2000" dirty="0" smtClean="0">
                <a:latin typeface="Times New Roman" panose="02020603050405020304" pitchFamily="18" charset="0"/>
                <a:ea typeface="標楷體" panose="03000509000000000000" pitchFamily="65" charset="-120"/>
                <a:cs typeface="Times New Roman" panose="02020603050405020304" pitchFamily="18" charset="0"/>
              </a:rPr>
              <a:t>謹啟</a:t>
            </a:r>
          </a:p>
          <a:p>
            <a:pPr>
              <a:lnSpc>
                <a:spcPts val="2500"/>
              </a:lnSpc>
            </a:pP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0628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71975" y="83745"/>
            <a:ext cx="7498080" cy="634082"/>
          </a:xfrm>
        </p:spPr>
        <p:txBody>
          <a:bodyPr>
            <a:normAutofit/>
          </a:bodyPr>
          <a:lstStyle/>
          <a:p>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德國學者</a:t>
            </a:r>
            <a:r>
              <a:rPr lang="en-US" altLang="zh-TW" sz="2400" b="1" dirty="0" err="1">
                <a:solidFill>
                  <a:prstClr val="black"/>
                </a:solidFill>
                <a:effectLst/>
                <a:latin typeface="Times New Roman" panose="02020603050405020304" pitchFamily="18" charset="0"/>
                <a:cs typeface="Times New Roman" panose="02020603050405020304" pitchFamily="18" charset="0"/>
              </a:rPr>
              <a:t>Jörg</a:t>
            </a:r>
            <a:r>
              <a:rPr lang="en-US" altLang="zh-TW" sz="2400" b="1" dirty="0">
                <a:solidFill>
                  <a:prstClr val="black"/>
                </a:solidFill>
                <a:effectLst/>
                <a:latin typeface="Times New Roman" panose="02020603050405020304" pitchFamily="18" charset="0"/>
                <a:cs typeface="Times New Roman" panose="02020603050405020304" pitchFamily="18" charset="0"/>
              </a:rPr>
              <a:t> </a:t>
            </a:r>
            <a:r>
              <a:rPr lang="en-US" altLang="zh-TW" sz="2400" b="1" dirty="0" err="1">
                <a:solidFill>
                  <a:prstClr val="black"/>
                </a:solidFill>
                <a:effectLst/>
                <a:latin typeface="Times New Roman" panose="02020603050405020304" pitchFamily="18" charset="0"/>
                <a:cs typeface="Times New Roman" panose="02020603050405020304" pitchFamily="18" charset="0"/>
              </a:rPr>
              <a:t>Luy</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4" name="文字方塊 3"/>
          <p:cNvSpPr txBox="1"/>
          <p:nvPr/>
        </p:nvSpPr>
        <p:spPr>
          <a:xfrm>
            <a:off x="1115616" y="836712"/>
            <a:ext cx="7488832" cy="6011902"/>
          </a:xfrm>
          <a:prstGeom prst="rect">
            <a:avLst/>
          </a:prstGeom>
          <a:noFill/>
        </p:spPr>
        <p:txBody>
          <a:bodyPr wrap="square" rtlCol="0">
            <a:spAutoFit/>
          </a:bodyPr>
          <a:lstStyle/>
          <a:p>
            <a:pPr>
              <a:lnSpc>
                <a:spcPts val="3000"/>
              </a:lnSpc>
            </a:pPr>
            <a:r>
              <a:rPr lang="en-US" altLang="zh-TW" sz="2000" dirty="0">
                <a:latin typeface="Times New Roman" panose="02020603050405020304" pitchFamily="18" charset="0"/>
                <a:cs typeface="Times New Roman" panose="02020603050405020304" pitchFamily="18" charset="0"/>
              </a:rPr>
              <a:t>Dear venerable master Chao-</a:t>
            </a:r>
            <a:r>
              <a:rPr lang="en-US" altLang="zh-TW" sz="2000" dirty="0" err="1">
                <a:latin typeface="Times New Roman" panose="02020603050405020304" pitchFamily="18" charset="0"/>
                <a:cs typeface="Times New Roman" panose="02020603050405020304" pitchFamily="18" charset="0"/>
              </a:rPr>
              <a:t>hwei</a:t>
            </a:r>
            <a:r>
              <a:rPr lang="en-US" altLang="zh-TW" sz="2000" dirty="0">
                <a:latin typeface="Times New Roman" panose="02020603050405020304" pitchFamily="18" charset="0"/>
                <a:cs typeface="Times New Roman" panose="02020603050405020304" pitchFamily="18" charset="0"/>
              </a:rPr>
              <a:t>,</a:t>
            </a:r>
          </a:p>
          <a:p>
            <a:pPr>
              <a:lnSpc>
                <a:spcPts val="3000"/>
              </a:lnSpc>
            </a:pPr>
            <a:r>
              <a:rPr lang="en-US" altLang="zh-TW" sz="2000" dirty="0">
                <a:latin typeface="Times New Roman" panose="02020603050405020304" pitchFamily="18" charset="0"/>
                <a:cs typeface="Times New Roman" panose="02020603050405020304" pitchFamily="18" charset="0"/>
              </a:rPr>
              <a:t>dear venerable master Sing-</a:t>
            </a:r>
            <a:r>
              <a:rPr lang="en-US" altLang="zh-TW" sz="2000" dirty="0" err="1">
                <a:latin typeface="Times New Roman" panose="02020603050405020304" pitchFamily="18" charset="0"/>
                <a:cs typeface="Times New Roman" panose="02020603050405020304" pitchFamily="18" charset="0"/>
              </a:rPr>
              <a:t>kuang</a:t>
            </a:r>
            <a:r>
              <a:rPr lang="en-US" altLang="zh-TW" sz="2000" dirty="0">
                <a:latin typeface="Times New Roman" panose="02020603050405020304" pitchFamily="18" charset="0"/>
                <a:cs typeface="Times New Roman" panose="02020603050405020304" pitchFamily="18" charset="0"/>
              </a:rPr>
              <a:t>,</a:t>
            </a:r>
          </a:p>
          <a:p>
            <a:pPr>
              <a:lnSpc>
                <a:spcPts val="3000"/>
              </a:lnSpc>
            </a:pPr>
            <a:r>
              <a:rPr lang="en-US" altLang="zh-TW" sz="2000" dirty="0">
                <a:latin typeface="Times New Roman" panose="02020603050405020304" pitchFamily="18" charset="0"/>
                <a:cs typeface="Times New Roman" panose="02020603050405020304" pitchFamily="18" charset="0"/>
              </a:rPr>
              <a:t>dear Mr. Chang</a:t>
            </a:r>
            <a:r>
              <a:rPr lang="en-US" altLang="zh-TW" sz="2000" dirty="0" smtClean="0">
                <a:latin typeface="Times New Roman" panose="02020603050405020304" pitchFamily="18" charset="0"/>
                <a:cs typeface="Times New Roman" panose="02020603050405020304" pitchFamily="18" charset="0"/>
              </a:rPr>
              <a:t>,</a:t>
            </a:r>
            <a:endParaRPr lang="en-US" altLang="zh-TW" sz="2000" dirty="0">
              <a:latin typeface="Times New Roman" panose="02020603050405020304" pitchFamily="18" charset="0"/>
              <a:cs typeface="Times New Roman" panose="02020603050405020304" pitchFamily="18" charset="0"/>
            </a:endParaRPr>
          </a:p>
          <a:p>
            <a:pPr indent="273050">
              <a:lnSpc>
                <a:spcPts val="3000"/>
              </a:lnSpc>
              <a:spcBef>
                <a:spcPts val="600"/>
              </a:spcBef>
            </a:pPr>
            <a:r>
              <a:rPr lang="en-US" altLang="zh-TW" sz="2000" dirty="0">
                <a:latin typeface="Times New Roman" panose="02020603050405020304" pitchFamily="18" charset="0"/>
                <a:cs typeface="Times New Roman" panose="02020603050405020304" pitchFamily="18" charset="0"/>
              </a:rPr>
              <a:t>today the picture CD arrived and reminded me to the most extraordinary week I experienced in recent years. Thank you very much for all the gifts, the hospitality and warmth you had for us speakers! The pictures show that I was definitely overwhelmed. Emotions are my weak spot. </a:t>
            </a:r>
          </a:p>
          <a:p>
            <a:pPr indent="273050">
              <a:lnSpc>
                <a:spcPts val="3000"/>
              </a:lnSpc>
            </a:pPr>
            <a:r>
              <a:rPr lang="en-US" altLang="zh-TW" sz="2000" dirty="0">
                <a:latin typeface="Times New Roman" panose="02020603050405020304" pitchFamily="18" charset="0"/>
                <a:cs typeface="Times New Roman" panose="02020603050405020304" pitchFamily="18" charset="0"/>
              </a:rPr>
              <a:t>If there is anything I can help you with, please do not hesitate to let me know.</a:t>
            </a:r>
          </a:p>
          <a:p>
            <a:pPr indent="273050">
              <a:lnSpc>
                <a:spcPts val="3000"/>
              </a:lnSpc>
            </a:pPr>
            <a:r>
              <a:rPr lang="en-US" altLang="zh-TW" sz="2000" dirty="0">
                <a:latin typeface="Times New Roman" panose="02020603050405020304" pitchFamily="18" charset="0"/>
                <a:cs typeface="Times New Roman" panose="02020603050405020304" pitchFamily="18" charset="0"/>
              </a:rPr>
              <a:t>Thank you very much again, and good luck for working on the results of the conference</a:t>
            </a:r>
            <a:r>
              <a:rPr lang="en-US" altLang="zh-TW" sz="2000" dirty="0" smtClean="0">
                <a:latin typeface="Times New Roman" panose="02020603050405020304" pitchFamily="18" charset="0"/>
                <a:cs typeface="Times New Roman" panose="02020603050405020304" pitchFamily="18" charset="0"/>
              </a:rPr>
              <a:t>!</a:t>
            </a:r>
          </a:p>
          <a:p>
            <a:pPr>
              <a:lnSpc>
                <a:spcPts val="2500"/>
              </a:lnSpc>
              <a:spcBef>
                <a:spcPts val="600"/>
              </a:spcBef>
              <a:spcAft>
                <a:spcPts val="600"/>
              </a:spcAft>
            </a:pPr>
            <a:r>
              <a:rPr lang="en-US" altLang="zh-TW" sz="2000" dirty="0" smtClean="0">
                <a:latin typeface="Times New Roman" panose="02020603050405020304" pitchFamily="18" charset="0"/>
                <a:cs typeface="Times New Roman" panose="02020603050405020304" pitchFamily="18" charset="0"/>
              </a:rPr>
              <a:t>Kind </a:t>
            </a:r>
            <a:r>
              <a:rPr lang="en-US" altLang="zh-TW" sz="2000" dirty="0">
                <a:latin typeface="Times New Roman" panose="02020603050405020304" pitchFamily="18" charset="0"/>
                <a:cs typeface="Times New Roman" panose="02020603050405020304" pitchFamily="18" charset="0"/>
              </a:rPr>
              <a:t>regards</a:t>
            </a:r>
            <a:r>
              <a:rPr lang="en-US" altLang="zh-TW" sz="2000" dirty="0" smtClean="0">
                <a:latin typeface="Times New Roman" panose="02020603050405020304" pitchFamily="18" charset="0"/>
                <a:cs typeface="Times New Roman" panose="02020603050405020304" pitchFamily="18" charset="0"/>
              </a:rPr>
              <a:t>,</a:t>
            </a:r>
          </a:p>
          <a:p>
            <a:pPr>
              <a:lnSpc>
                <a:spcPts val="2500"/>
              </a:lnSpc>
              <a:spcBef>
                <a:spcPts val="600"/>
              </a:spcBef>
              <a:spcAft>
                <a:spcPts val="600"/>
              </a:spcAft>
            </a:pPr>
            <a:r>
              <a:rPr lang="en-US" altLang="zh-TW" sz="2000" dirty="0" err="1" smtClean="0">
                <a:latin typeface="Times New Roman" panose="02020603050405020304" pitchFamily="18" charset="0"/>
                <a:cs typeface="Times New Roman" panose="02020603050405020304" pitchFamily="18" charset="0"/>
              </a:rPr>
              <a:t>Joerg</a:t>
            </a:r>
            <a:r>
              <a:rPr lang="en-US" altLang="zh-TW" sz="2000" dirty="0" smtClean="0">
                <a:latin typeface="Times New Roman" panose="02020603050405020304" pitchFamily="18" charset="0"/>
                <a:cs typeface="Times New Roman" panose="02020603050405020304" pitchFamily="18" charset="0"/>
              </a:rPr>
              <a:t> </a:t>
            </a:r>
            <a:r>
              <a:rPr lang="en-US" altLang="zh-TW" sz="2000" dirty="0" err="1">
                <a:latin typeface="Times New Roman" panose="02020603050405020304" pitchFamily="18" charset="0"/>
                <a:cs typeface="Times New Roman" panose="02020603050405020304" pitchFamily="18" charset="0"/>
              </a:rPr>
              <a:t>Luy</a:t>
            </a:r>
            <a:endParaRPr lang="en-US" altLang="zh-TW" sz="2000" dirty="0">
              <a:latin typeface="Times New Roman" panose="02020603050405020304" pitchFamily="18" charset="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971815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0627" y="194474"/>
            <a:ext cx="7498080" cy="576064"/>
          </a:xfrm>
        </p:spPr>
        <p:txBody>
          <a:bodyPr/>
          <a:lstStyle/>
          <a:p>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新加坡學者</a:t>
            </a:r>
            <a:r>
              <a:rPr lang="en-US" altLang="zh-TW" sz="2400" b="1" dirty="0">
                <a:solidFill>
                  <a:prstClr val="black"/>
                </a:solidFill>
                <a:effectLst/>
                <a:latin typeface="Times New Roman" panose="02020603050405020304" pitchFamily="18" charset="0"/>
                <a:cs typeface="Times New Roman" panose="02020603050405020304" pitchFamily="18" charset="0"/>
              </a:rPr>
              <a:t>Alvin W-L See</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4" name="文字方塊 3"/>
          <p:cNvSpPr txBox="1"/>
          <p:nvPr/>
        </p:nvSpPr>
        <p:spPr>
          <a:xfrm>
            <a:off x="1249360" y="620688"/>
            <a:ext cx="7488832" cy="6140142"/>
          </a:xfrm>
          <a:prstGeom prst="rect">
            <a:avLst/>
          </a:prstGeom>
          <a:noFill/>
        </p:spPr>
        <p:txBody>
          <a:bodyPr wrap="square" rtlCol="0">
            <a:spAutoFit/>
          </a:bodyPr>
          <a:lstStyle/>
          <a:p>
            <a:pPr indent="273050">
              <a:lnSpc>
                <a:spcPts val="3000"/>
              </a:lnSpc>
            </a:pPr>
            <a:r>
              <a:rPr lang="en-US" altLang="zh-TW" dirty="0">
                <a:solidFill>
                  <a:srgbClr val="000000"/>
                </a:solidFill>
                <a:latin typeface="Times New Roman" panose="02020603050405020304" pitchFamily="18" charset="0"/>
                <a:cs typeface="Times New Roman" panose="02020603050405020304" pitchFamily="18" charset="0"/>
              </a:rPr>
              <a:t>As my paper has zero religious element, and it is directed at quite a different audience, I would think that it would have more impact published in a law journal. As most law journals require exclusive submission, I would like to seek </a:t>
            </a:r>
            <a:r>
              <a:rPr lang="zh-TW" altLang="en-US" dirty="0">
                <a:solidFill>
                  <a:srgbClr val="000000"/>
                </a:solidFill>
                <a:latin typeface="Times New Roman" panose="02020603050405020304" pitchFamily="18" charset="0"/>
                <a:cs typeface="Times New Roman" panose="02020603050405020304" pitchFamily="18" charset="0"/>
              </a:rPr>
              <a:t>昭慧法師</a:t>
            </a:r>
            <a:r>
              <a:rPr lang="en-US" altLang="zh-TW" dirty="0">
                <a:solidFill>
                  <a:srgbClr val="000000"/>
                </a:solidFill>
                <a:latin typeface="Times New Roman" panose="02020603050405020304" pitchFamily="18" charset="0"/>
                <a:cs typeface="Times New Roman" panose="02020603050405020304" pitchFamily="18" charset="0"/>
              </a:rPr>
              <a:t>'s permission to do so. </a:t>
            </a:r>
          </a:p>
          <a:p>
            <a:pPr indent="273050">
              <a:lnSpc>
                <a:spcPts val="3000"/>
              </a:lnSpc>
            </a:pPr>
            <a:r>
              <a:rPr lang="en-US" altLang="zh-TW" dirty="0">
                <a:solidFill>
                  <a:srgbClr val="000000"/>
                </a:solidFill>
                <a:latin typeface="Times New Roman" panose="02020603050405020304" pitchFamily="18" charset="0"/>
                <a:cs typeface="Times New Roman" panose="02020603050405020304" pitchFamily="18" charset="0"/>
              </a:rPr>
              <a:t>But your suggestion has got me thinking that I could write a separate paper examining religious influence on animal law - of course, the scope of the paper would have to extend beyond Singapore and cover multiple jurisdictions. This is very interesting and I am more than happy to do so. The discussions in the conference have also given me relevant ideas for such a paper. I think something like this would be more suitable for the </a:t>
            </a:r>
            <a:r>
              <a:rPr lang="en-US" altLang="zh-TW" dirty="0" err="1">
                <a:solidFill>
                  <a:srgbClr val="000000"/>
                </a:solidFill>
                <a:latin typeface="Times New Roman" panose="02020603050405020304" pitchFamily="18" charset="0"/>
                <a:cs typeface="Times New Roman" panose="02020603050405020304" pitchFamily="18" charset="0"/>
              </a:rPr>
              <a:t>Hsuan</a:t>
            </a:r>
            <a:r>
              <a:rPr lang="en-US" altLang="zh-TW" dirty="0">
                <a:solidFill>
                  <a:srgbClr val="000000"/>
                </a:solidFill>
                <a:latin typeface="Times New Roman" panose="02020603050405020304" pitchFamily="18" charset="0"/>
                <a:cs typeface="Times New Roman" panose="02020603050405020304" pitchFamily="18" charset="0"/>
              </a:rPr>
              <a:t> Chuang Journal of Buddhist Studies. I understand, of course, that the paper would have to go through the normal refereeing process. </a:t>
            </a:r>
            <a:br>
              <a:rPr lang="en-US" altLang="zh-TW" dirty="0">
                <a:solidFill>
                  <a:srgbClr val="000000"/>
                </a:solidFill>
                <a:latin typeface="Times New Roman" panose="02020603050405020304" pitchFamily="18" charset="0"/>
                <a:cs typeface="Times New Roman" panose="02020603050405020304" pitchFamily="18" charset="0"/>
              </a:rPr>
            </a:br>
            <a:r>
              <a:rPr lang="zh-TW" altLang="en-US" dirty="0" smtClean="0">
                <a:solidFill>
                  <a:srgbClr val="000000"/>
                </a:solidFill>
                <a:latin typeface="Times New Roman" panose="02020603050405020304" pitchFamily="18" charset="0"/>
                <a:cs typeface="Times New Roman" panose="02020603050405020304" pitchFamily="18" charset="0"/>
              </a:rPr>
              <a:t>    </a:t>
            </a:r>
            <a:r>
              <a:rPr lang="en-US" altLang="zh-TW" dirty="0" smtClean="0">
                <a:solidFill>
                  <a:srgbClr val="000000"/>
                </a:solidFill>
                <a:latin typeface="Times New Roman" panose="02020603050405020304" pitchFamily="18" charset="0"/>
                <a:cs typeface="Times New Roman" panose="02020603050405020304" pitchFamily="18" charset="0"/>
              </a:rPr>
              <a:t>Thank </a:t>
            </a:r>
            <a:r>
              <a:rPr lang="en-US" altLang="zh-TW" dirty="0">
                <a:solidFill>
                  <a:srgbClr val="000000"/>
                </a:solidFill>
                <a:latin typeface="Times New Roman" panose="02020603050405020304" pitchFamily="18" charset="0"/>
                <a:cs typeface="Times New Roman" panose="02020603050405020304" pitchFamily="18" charset="0"/>
              </a:rPr>
              <a:t>you again, and please convey my thanks to </a:t>
            </a:r>
            <a:r>
              <a:rPr lang="zh-TW" altLang="en-US" dirty="0">
                <a:solidFill>
                  <a:srgbClr val="000000"/>
                </a:solidFill>
                <a:latin typeface="Times New Roman" panose="02020603050405020304" pitchFamily="18" charset="0"/>
                <a:cs typeface="Times New Roman" panose="02020603050405020304" pitchFamily="18" charset="0"/>
              </a:rPr>
              <a:t>昭慧法師</a:t>
            </a:r>
            <a:r>
              <a:rPr lang="en-US" altLang="zh-TW" dirty="0" smtClean="0">
                <a:solidFill>
                  <a:srgbClr val="000000"/>
                </a:solidFill>
                <a:latin typeface="Times New Roman" panose="02020603050405020304" pitchFamily="18" charset="0"/>
                <a:cs typeface="Times New Roman" panose="02020603050405020304" pitchFamily="18" charset="0"/>
              </a:rPr>
              <a:t>.</a:t>
            </a:r>
            <a:r>
              <a:rPr lang="zh-TW" altLang="en-US" dirty="0">
                <a:solidFill>
                  <a:srgbClr val="000000"/>
                </a:solidFill>
                <a:latin typeface="Times New Roman" panose="02020603050405020304" pitchFamily="18" charset="0"/>
                <a:cs typeface="Times New Roman" panose="02020603050405020304" pitchFamily="18" charset="0"/>
              </a:rPr>
              <a:t/>
            </a:r>
            <a:br>
              <a:rPr lang="zh-TW" altLang="en-US" dirty="0">
                <a:solidFill>
                  <a:srgbClr val="000000"/>
                </a:solidFill>
                <a:latin typeface="Times New Roman" panose="02020603050405020304" pitchFamily="18" charset="0"/>
                <a:cs typeface="Times New Roman" panose="02020603050405020304" pitchFamily="18" charset="0"/>
              </a:rPr>
            </a:br>
            <a:r>
              <a:rPr lang="en-US" altLang="zh-TW" dirty="0" smtClean="0">
                <a:solidFill>
                  <a:srgbClr val="000000"/>
                </a:solidFill>
                <a:latin typeface="Times New Roman" panose="02020603050405020304" pitchFamily="18" charset="0"/>
                <a:cs typeface="Times New Roman" panose="02020603050405020304" pitchFamily="18" charset="0"/>
              </a:rPr>
              <a:t>Warm </a:t>
            </a:r>
            <a:r>
              <a:rPr lang="en-US" altLang="zh-TW" dirty="0">
                <a:solidFill>
                  <a:srgbClr val="000000"/>
                </a:solidFill>
                <a:latin typeface="Times New Roman" panose="02020603050405020304" pitchFamily="18" charset="0"/>
                <a:cs typeface="Times New Roman" panose="02020603050405020304" pitchFamily="18" charset="0"/>
              </a:rPr>
              <a:t>regards</a:t>
            </a:r>
          </a:p>
          <a:p>
            <a:pPr>
              <a:lnSpc>
                <a:spcPts val="3000"/>
              </a:lnSpc>
            </a:pPr>
            <a:r>
              <a:rPr lang="en-US" altLang="zh-TW" dirty="0">
                <a:solidFill>
                  <a:srgbClr val="000000"/>
                </a:solidFill>
                <a:latin typeface="Times New Roman" panose="02020603050405020304" pitchFamily="18" charset="0"/>
                <a:cs typeface="Times New Roman" panose="02020603050405020304" pitchFamily="18" charset="0"/>
              </a:rPr>
              <a:t>Alvin</a:t>
            </a:r>
          </a:p>
          <a:p>
            <a:endParaRPr lang="zh-TW" altLang="en-US" dirty="0"/>
          </a:p>
        </p:txBody>
      </p:sp>
    </p:spTree>
    <p:extLst>
      <p:ext uri="{BB962C8B-B14F-4D97-AF65-F5344CB8AC3E}">
        <p14:creationId xmlns:p14="http://schemas.microsoft.com/office/powerpoint/2010/main" val="1916561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230907" y="620688"/>
            <a:ext cx="7498080" cy="634082"/>
          </a:xfrm>
        </p:spPr>
        <p:txBody>
          <a:bodyPr/>
          <a:lstStyle/>
          <a:p>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日本學者</a:t>
            </a:r>
            <a:r>
              <a:rPr lang="en-US" altLang="zh-TW" sz="2400" b="1" dirty="0" err="1">
                <a:solidFill>
                  <a:prstClr val="black"/>
                </a:solidFill>
                <a:effectLst/>
                <a:latin typeface="Times New Roman" panose="02020603050405020304" pitchFamily="18" charset="0"/>
                <a:cs typeface="Times New Roman" panose="02020603050405020304" pitchFamily="18" charset="0"/>
              </a:rPr>
              <a:t>Shusuke</a:t>
            </a:r>
            <a:r>
              <a:rPr lang="en-US" altLang="zh-TW" sz="2400" b="1" dirty="0">
                <a:solidFill>
                  <a:prstClr val="black"/>
                </a:solidFill>
                <a:effectLst/>
                <a:latin typeface="Times New Roman" panose="02020603050405020304" pitchFamily="18" charset="0"/>
                <a:cs typeface="Times New Roman" panose="02020603050405020304" pitchFamily="18" charset="0"/>
              </a:rPr>
              <a:t> Sato</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4" name="文字方塊 3"/>
          <p:cNvSpPr txBox="1"/>
          <p:nvPr/>
        </p:nvSpPr>
        <p:spPr>
          <a:xfrm>
            <a:off x="1271851" y="1340768"/>
            <a:ext cx="7632848" cy="4870564"/>
          </a:xfrm>
          <a:prstGeom prst="rect">
            <a:avLst/>
          </a:prstGeom>
          <a:noFill/>
        </p:spPr>
        <p:txBody>
          <a:bodyPr wrap="square" rtlCol="0">
            <a:spAutoFit/>
          </a:bodyPr>
          <a:lstStyle/>
          <a:p>
            <a:pPr>
              <a:lnSpc>
                <a:spcPts val="2700"/>
              </a:lnSpc>
            </a:pPr>
            <a:r>
              <a:rPr lang="en-US" altLang="zh-TW" sz="2000" dirty="0">
                <a:latin typeface="Times New Roman" panose="02020603050405020304" pitchFamily="18" charset="0"/>
                <a:cs typeface="Times New Roman" panose="02020603050405020304" pitchFamily="18" charset="0"/>
              </a:rPr>
              <a:t>Dear Professor Shih Chao-</a:t>
            </a:r>
            <a:r>
              <a:rPr lang="en-US" altLang="zh-TW" sz="2000" dirty="0" err="1">
                <a:latin typeface="Times New Roman" panose="02020603050405020304" pitchFamily="18" charset="0"/>
                <a:cs typeface="Times New Roman" panose="02020603050405020304" pitchFamily="18" charset="0"/>
              </a:rPr>
              <a:t>hwei</a:t>
            </a:r>
            <a:r>
              <a:rPr lang="en-US" altLang="zh-TW" sz="2000" dirty="0">
                <a:latin typeface="Times New Roman" panose="02020603050405020304" pitchFamily="18" charset="0"/>
                <a:cs typeface="Times New Roman" panose="02020603050405020304" pitchFamily="18" charset="0"/>
              </a:rPr>
              <a:t>,</a:t>
            </a:r>
          </a:p>
          <a:p>
            <a:pPr>
              <a:lnSpc>
                <a:spcPts val="2700"/>
              </a:lnSpc>
            </a:pPr>
            <a:r>
              <a:rPr lang="en-US" altLang="zh-TW" sz="2000" dirty="0">
                <a:latin typeface="Times New Roman" panose="02020603050405020304" pitchFamily="18" charset="0"/>
                <a:cs typeface="Times New Roman" panose="02020603050405020304" pitchFamily="18" charset="0"/>
              </a:rPr>
              <a:t>Dear </a:t>
            </a:r>
            <a:r>
              <a:rPr lang="en-US" altLang="zh-TW" sz="2000" dirty="0" err="1">
                <a:latin typeface="Times New Roman" panose="02020603050405020304" pitchFamily="18" charset="0"/>
                <a:cs typeface="Times New Roman" panose="02020603050405020304" pitchFamily="18" charset="0"/>
              </a:rPr>
              <a:t>Mr</a:t>
            </a:r>
            <a:r>
              <a:rPr lang="en-US" altLang="zh-TW" sz="2000" dirty="0">
                <a:latin typeface="Times New Roman" panose="02020603050405020304" pitchFamily="18" charset="0"/>
                <a:cs typeface="Times New Roman" panose="02020603050405020304" pitchFamily="18" charset="0"/>
              </a:rPr>
              <a:t> Chang Chang-</a:t>
            </a:r>
            <a:r>
              <a:rPr lang="en-US" altLang="zh-TW" sz="2000" dirty="0" err="1">
                <a:latin typeface="Times New Roman" panose="02020603050405020304" pitchFamily="18" charset="0"/>
                <a:cs typeface="Times New Roman" panose="02020603050405020304" pitchFamily="18" charset="0"/>
              </a:rPr>
              <a:t>ter</a:t>
            </a:r>
            <a:r>
              <a:rPr lang="en-US" altLang="zh-TW" sz="2000" dirty="0">
                <a:latin typeface="Times New Roman" panose="02020603050405020304" pitchFamily="18" charset="0"/>
                <a:cs typeface="Times New Roman" panose="02020603050405020304" pitchFamily="18" charset="0"/>
              </a:rPr>
              <a:t>,</a:t>
            </a:r>
          </a:p>
          <a:p>
            <a:pPr>
              <a:lnSpc>
                <a:spcPts val="2700"/>
              </a:lnSpc>
            </a:pPr>
            <a:r>
              <a:rPr lang="en-US" altLang="zh-TW" sz="2000" dirty="0">
                <a:latin typeface="Times New Roman" panose="02020603050405020304" pitchFamily="18" charset="0"/>
                <a:cs typeface="Times New Roman" panose="02020603050405020304" pitchFamily="18" charset="0"/>
              </a:rPr>
              <a:t>CC. Dr. </a:t>
            </a:r>
            <a:r>
              <a:rPr lang="en-US" altLang="zh-TW" sz="2000" dirty="0" err="1">
                <a:latin typeface="Times New Roman" panose="02020603050405020304" pitchFamily="18" charset="0"/>
                <a:cs typeface="Times New Roman" panose="02020603050405020304" pitchFamily="18" charset="0"/>
              </a:rPr>
              <a:t>Pichin</a:t>
            </a:r>
            <a:endParaRPr lang="en-US" altLang="zh-TW" sz="2000" dirty="0">
              <a:latin typeface="Times New Roman" panose="02020603050405020304" pitchFamily="18" charset="0"/>
              <a:cs typeface="Times New Roman" panose="02020603050405020304" pitchFamily="18" charset="0"/>
            </a:endParaRPr>
          </a:p>
          <a:p>
            <a:pPr indent="273050">
              <a:lnSpc>
                <a:spcPts val="2700"/>
              </a:lnSpc>
            </a:pPr>
            <a:r>
              <a:rPr lang="en-US" altLang="zh-TW" sz="2000" dirty="0">
                <a:latin typeface="Times New Roman" panose="02020603050405020304" pitchFamily="18" charset="0"/>
                <a:cs typeface="Times New Roman" panose="02020603050405020304" pitchFamily="18" charset="0"/>
              </a:rPr>
              <a:t>I returned back to Japan last night from 2014 International Conference on “Animal Liberation, Animal Rights, and Equal Ecological Rights”.</a:t>
            </a:r>
          </a:p>
          <a:p>
            <a:pPr indent="273050">
              <a:lnSpc>
                <a:spcPts val="2700"/>
              </a:lnSpc>
            </a:pPr>
            <a:r>
              <a:rPr lang="en-US" altLang="zh-TW" sz="2000" dirty="0">
                <a:latin typeface="Times New Roman" panose="02020603050405020304" pitchFamily="18" charset="0"/>
                <a:cs typeface="Times New Roman" panose="02020603050405020304" pitchFamily="18" charset="0"/>
              </a:rPr>
              <a:t>I enjoyed very much indeed in the conference, Tzu-chi Foundation, and Tzu-chi University.</a:t>
            </a:r>
          </a:p>
          <a:p>
            <a:pPr indent="273050">
              <a:lnSpc>
                <a:spcPts val="2700"/>
              </a:lnSpc>
            </a:pPr>
            <a:r>
              <a:rPr lang="en-US" altLang="zh-TW" sz="2000" dirty="0">
                <a:latin typeface="Times New Roman" panose="02020603050405020304" pitchFamily="18" charset="0"/>
                <a:cs typeface="Times New Roman" panose="02020603050405020304" pitchFamily="18" charset="0"/>
              </a:rPr>
              <a:t>I was very impressed from this trip.</a:t>
            </a:r>
          </a:p>
          <a:p>
            <a:pPr indent="273050">
              <a:lnSpc>
                <a:spcPts val="2700"/>
              </a:lnSpc>
            </a:pPr>
            <a:r>
              <a:rPr lang="en-US" altLang="zh-TW" sz="2000" dirty="0">
                <a:latin typeface="Times New Roman" panose="02020603050405020304" pitchFamily="18" charset="0"/>
                <a:cs typeface="Times New Roman" panose="02020603050405020304" pitchFamily="18" charset="0"/>
              </a:rPr>
              <a:t>I would like to express a lot of thanks to your hosting by the organizing committee and LCA staffs.</a:t>
            </a:r>
          </a:p>
          <a:p>
            <a:pPr indent="273050">
              <a:lnSpc>
                <a:spcPts val="2700"/>
              </a:lnSpc>
            </a:pPr>
            <a:r>
              <a:rPr lang="en-US" altLang="zh-TW" sz="2000" dirty="0">
                <a:latin typeface="Times New Roman" panose="02020603050405020304" pitchFamily="18" charset="0"/>
                <a:cs typeface="Times New Roman" panose="02020603050405020304" pitchFamily="18" charset="0"/>
              </a:rPr>
              <a:t>Thank you again for inviting us to this conference.</a:t>
            </a:r>
          </a:p>
          <a:p>
            <a:pPr>
              <a:lnSpc>
                <a:spcPts val="2700"/>
              </a:lnSpc>
            </a:pPr>
            <a:r>
              <a:rPr lang="en-US" altLang="zh-TW" sz="2000" dirty="0">
                <a:latin typeface="Times New Roman" panose="02020603050405020304" pitchFamily="18" charset="0"/>
                <a:cs typeface="Times New Roman" panose="02020603050405020304" pitchFamily="18" charset="0"/>
              </a:rPr>
              <a:t>Sincerely</a:t>
            </a:r>
          </a:p>
          <a:p>
            <a:pPr>
              <a:lnSpc>
                <a:spcPts val="2700"/>
              </a:lnSpc>
            </a:pPr>
            <a:r>
              <a:rPr lang="en-US" altLang="zh-TW" sz="2000" dirty="0" err="1">
                <a:latin typeface="Times New Roman" panose="02020603050405020304" pitchFamily="18" charset="0"/>
                <a:cs typeface="Times New Roman" panose="02020603050405020304" pitchFamily="18" charset="0"/>
              </a:rPr>
              <a:t>Shusuke</a:t>
            </a:r>
            <a:r>
              <a:rPr lang="en-US" altLang="zh-TW" sz="2000" dirty="0">
                <a:latin typeface="Times New Roman" panose="02020603050405020304" pitchFamily="18" charset="0"/>
                <a:cs typeface="Times New Roman" panose="02020603050405020304" pitchFamily="18" charset="0"/>
              </a:rPr>
              <a:t> SATO</a:t>
            </a:r>
          </a:p>
          <a:p>
            <a:endParaRPr lang="zh-TW" altLang="en-US" dirty="0"/>
          </a:p>
        </p:txBody>
      </p:sp>
    </p:spTree>
    <p:extLst>
      <p:ext uri="{BB962C8B-B14F-4D97-AF65-F5344CB8AC3E}">
        <p14:creationId xmlns:p14="http://schemas.microsoft.com/office/powerpoint/2010/main" val="829791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chor="t">
            <a:noAutofit/>
          </a:bodyPr>
          <a:lstStyle/>
          <a:p>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當代兩位動物倫理大師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Peter Singer </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與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Tom Regan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同台之絕響畫面</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
            </a:r>
            <a:b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br>
            <a:endParaRPr lang="zh-TW" altLang="en-US" sz="3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474941"/>
            <a:ext cx="7776864" cy="4972423"/>
          </a:xfrm>
          <a:prstGeom prst="rect">
            <a:avLst/>
          </a:prstGeom>
        </p:spPr>
      </p:pic>
    </p:spTree>
    <p:extLst>
      <p:ext uri="{BB962C8B-B14F-4D97-AF65-F5344CB8AC3E}">
        <p14:creationId xmlns:p14="http://schemas.microsoft.com/office/powerpoint/2010/main" val="13401468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1115616" y="346646"/>
            <a:ext cx="7498080" cy="634082"/>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altLang="zh-TW" sz="2400" b="1" dirty="0" smtClean="0">
                <a:solidFill>
                  <a:prstClr val="black"/>
                </a:solidFill>
                <a:effectLst/>
                <a:latin typeface="Times New Roman" panose="02020603050405020304" pitchFamily="18" charset="0"/>
                <a:cs typeface="Times New Roman" panose="02020603050405020304" pitchFamily="18" charset="0"/>
              </a:rPr>
              <a:t>INEB</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5" name="文字方塊 4"/>
          <p:cNvSpPr txBox="1"/>
          <p:nvPr/>
        </p:nvSpPr>
        <p:spPr>
          <a:xfrm>
            <a:off x="1209079" y="980728"/>
            <a:ext cx="7560840" cy="2336537"/>
          </a:xfrm>
          <a:prstGeom prst="rect">
            <a:avLst/>
          </a:prstGeom>
          <a:noFill/>
        </p:spPr>
        <p:txBody>
          <a:bodyPr wrap="square" rtlCol="0">
            <a:spAutoFit/>
          </a:bodyPr>
          <a:lstStyle/>
          <a:p>
            <a:pPr>
              <a:lnSpc>
                <a:spcPts val="2500"/>
              </a:lnSpc>
            </a:pPr>
            <a:r>
              <a:rPr lang="en-US" altLang="zh-TW" sz="2000" dirty="0">
                <a:latin typeface="Times New Roman" panose="02020603050405020304" pitchFamily="18" charset="0"/>
                <a:cs typeface="Times New Roman" panose="02020603050405020304" pitchFamily="18" charset="0"/>
              </a:rPr>
              <a:t>Dear </a:t>
            </a:r>
            <a:r>
              <a:rPr lang="en-US" altLang="zh-TW" sz="2000" dirty="0" err="1">
                <a:latin typeface="Times New Roman" panose="02020603050405020304" pitchFamily="18" charset="0"/>
                <a:cs typeface="Times New Roman" panose="02020603050405020304" pitchFamily="18" charset="0"/>
              </a:rPr>
              <a:t>Venerables</a:t>
            </a:r>
            <a:r>
              <a:rPr lang="en-US" altLang="zh-TW" sz="2000" dirty="0">
                <a:latin typeface="Times New Roman" panose="02020603050405020304" pitchFamily="18" charset="0"/>
                <a:cs typeface="Times New Roman" panose="02020603050405020304" pitchFamily="18" charset="0"/>
              </a:rPr>
              <a:t> and Mr. Chang, </a:t>
            </a:r>
            <a:endParaRPr lang="en-US" altLang="zh-TW" sz="2000" dirty="0" smtClean="0">
              <a:latin typeface="Times New Roman" panose="02020603050405020304" pitchFamily="18" charset="0"/>
              <a:cs typeface="Times New Roman" panose="02020603050405020304" pitchFamily="18" charset="0"/>
            </a:endParaRPr>
          </a:p>
          <a:p>
            <a:pPr>
              <a:lnSpc>
                <a:spcPts val="2500"/>
              </a:lnSpc>
            </a:pPr>
            <a:r>
              <a:rPr lang="en-US" altLang="zh-TW" sz="2000" dirty="0" smtClean="0">
                <a:latin typeface="Times New Roman" panose="02020603050405020304" pitchFamily="18" charset="0"/>
                <a:cs typeface="Times New Roman" panose="02020603050405020304" pitchFamily="18" charset="0"/>
              </a:rPr>
              <a:t>    </a:t>
            </a:r>
            <a:r>
              <a:rPr lang="en-US" altLang="zh-TW" sz="2000" dirty="0" err="1" smtClean="0">
                <a:latin typeface="Times New Roman" panose="02020603050405020304" pitchFamily="18" charset="0"/>
                <a:cs typeface="Times New Roman" panose="02020603050405020304" pitchFamily="18" charset="0"/>
              </a:rPr>
              <a:t>Ajarn</a:t>
            </a:r>
            <a:r>
              <a:rPr lang="en-US" altLang="zh-TW" sz="2000" dirty="0" smtClean="0">
                <a:latin typeface="Times New Roman" panose="02020603050405020304" pitchFamily="18" charset="0"/>
                <a:cs typeface="Times New Roman" panose="02020603050405020304" pitchFamily="18" charset="0"/>
              </a:rPr>
              <a:t> </a:t>
            </a:r>
            <a:r>
              <a:rPr lang="en-US" altLang="zh-TW" sz="2000" dirty="0" err="1">
                <a:latin typeface="Times New Roman" panose="02020603050405020304" pitchFamily="18" charset="0"/>
                <a:cs typeface="Times New Roman" panose="02020603050405020304" pitchFamily="18" charset="0"/>
              </a:rPr>
              <a:t>Sulak</a:t>
            </a:r>
            <a:r>
              <a:rPr lang="en-US" altLang="zh-TW" sz="2000" dirty="0">
                <a:latin typeface="Times New Roman" panose="02020603050405020304" pitchFamily="18" charset="0"/>
                <a:cs typeface="Times New Roman" panose="02020603050405020304" pitchFamily="18" charset="0"/>
              </a:rPr>
              <a:t> and me, we would like to thanks to all of you and your organizers team to hosted us there. We hope to hosting all of you in Bangkok as well.</a:t>
            </a:r>
          </a:p>
          <a:p>
            <a:pPr>
              <a:lnSpc>
                <a:spcPts val="2500"/>
              </a:lnSpc>
            </a:pPr>
            <a:r>
              <a:rPr lang="en-US" altLang="zh-TW" sz="2000" dirty="0" smtClean="0">
                <a:latin typeface="Times New Roman" panose="02020603050405020304" pitchFamily="18" charset="0"/>
                <a:cs typeface="Times New Roman" panose="02020603050405020304" pitchFamily="18" charset="0"/>
              </a:rPr>
              <a:t>With </a:t>
            </a:r>
            <a:r>
              <a:rPr lang="en-US" altLang="zh-TW" sz="2000" dirty="0" err="1">
                <a:latin typeface="Times New Roman" panose="02020603050405020304" pitchFamily="18" charset="0"/>
                <a:cs typeface="Times New Roman" panose="02020603050405020304" pitchFamily="18" charset="0"/>
              </a:rPr>
              <a:t>Metta</a:t>
            </a:r>
            <a:r>
              <a:rPr lang="en-US" altLang="zh-TW" sz="2000" dirty="0">
                <a:latin typeface="Times New Roman" panose="02020603050405020304" pitchFamily="18" charset="0"/>
                <a:cs typeface="Times New Roman" panose="02020603050405020304" pitchFamily="18" charset="0"/>
              </a:rPr>
              <a:t>,</a:t>
            </a:r>
            <a:br>
              <a:rPr lang="en-US" altLang="zh-TW" sz="2000" dirty="0">
                <a:latin typeface="Times New Roman" panose="02020603050405020304" pitchFamily="18" charset="0"/>
                <a:cs typeface="Times New Roman" panose="02020603050405020304" pitchFamily="18" charset="0"/>
              </a:rPr>
            </a:br>
            <a:r>
              <a:rPr lang="en-US" altLang="zh-TW" sz="2000" dirty="0" err="1" smtClean="0">
                <a:latin typeface="Times New Roman" panose="02020603050405020304" pitchFamily="18" charset="0"/>
                <a:cs typeface="Times New Roman" panose="02020603050405020304" pitchFamily="18" charset="0"/>
              </a:rPr>
              <a:t>Somboon</a:t>
            </a:r>
            <a:r>
              <a:rPr lang="en-US" altLang="zh-TW" sz="2000" dirty="0" smtClean="0">
                <a:latin typeface="Times New Roman" panose="02020603050405020304" pitchFamily="18" charset="0"/>
                <a:cs typeface="Times New Roman" panose="02020603050405020304" pitchFamily="18" charset="0"/>
              </a:rPr>
              <a:t> </a:t>
            </a:r>
            <a:r>
              <a:rPr lang="en-US" altLang="zh-TW" sz="2000" dirty="0" err="1">
                <a:latin typeface="Times New Roman" panose="02020603050405020304" pitchFamily="18" charset="0"/>
                <a:cs typeface="Times New Roman" panose="02020603050405020304" pitchFamily="18" charset="0"/>
              </a:rPr>
              <a:t>Chungprampree</a:t>
            </a:r>
            <a:r>
              <a:rPr lang="en-US" altLang="zh-TW" sz="2000" dirty="0">
                <a:latin typeface="Times New Roman" panose="02020603050405020304" pitchFamily="18" charset="0"/>
                <a:cs typeface="Times New Roman" panose="02020603050405020304" pitchFamily="18" charset="0"/>
              </a:rPr>
              <a:t> (Moo)</a:t>
            </a:r>
          </a:p>
          <a:p>
            <a:pPr>
              <a:lnSpc>
                <a:spcPts val="2500"/>
              </a:lnSpc>
            </a:pPr>
            <a:endParaRPr lang="en-US" altLang="zh-TW" dirty="0">
              <a:latin typeface="Times New Roman" panose="02020603050405020304" pitchFamily="18" charset="0"/>
              <a:cs typeface="Times New Roman" panose="02020603050405020304" pitchFamily="18" charset="0"/>
            </a:endParaRPr>
          </a:p>
        </p:txBody>
      </p:sp>
      <p:sp>
        <p:nvSpPr>
          <p:cNvPr id="6" name="標題 1"/>
          <p:cNvSpPr txBox="1">
            <a:spLocks/>
          </p:cNvSpPr>
          <p:nvPr/>
        </p:nvSpPr>
        <p:spPr>
          <a:xfrm>
            <a:off x="1115616" y="2928216"/>
            <a:ext cx="7498080" cy="778098"/>
          </a:xfrm>
          <a:prstGeom prst="rect">
            <a:avLst/>
          </a:prstGeom>
        </p:spPr>
        <p:txBody>
          <a:bodyPr anchor="ctr">
            <a:norm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US" altLang="zh-TW" sz="2400" b="1" dirty="0" err="1">
                <a:solidFill>
                  <a:prstClr val="black"/>
                </a:solidFill>
                <a:effectLst/>
                <a:latin typeface="Times New Roman" panose="02020603050405020304" pitchFamily="18" charset="0"/>
                <a:cs typeface="Times New Roman" panose="02020603050405020304" pitchFamily="18" charset="0"/>
              </a:rPr>
              <a:t>Dhammachari</a:t>
            </a:r>
            <a:r>
              <a:rPr lang="en-US" altLang="zh-TW" sz="2400" b="1" dirty="0">
                <a:solidFill>
                  <a:prstClr val="black"/>
                </a:solidFill>
                <a:effectLst/>
                <a:latin typeface="Times New Roman" panose="02020603050405020304" pitchFamily="18" charset="0"/>
                <a:cs typeface="Times New Roman" panose="02020603050405020304" pitchFamily="18" charset="0"/>
              </a:rPr>
              <a:t> </a:t>
            </a:r>
            <a:r>
              <a:rPr lang="en-US" altLang="zh-TW" sz="2400" b="1" dirty="0" err="1">
                <a:solidFill>
                  <a:prstClr val="black"/>
                </a:solidFill>
                <a:effectLst/>
                <a:latin typeface="Times New Roman" panose="02020603050405020304" pitchFamily="18" charset="0"/>
                <a:cs typeface="Times New Roman" panose="02020603050405020304" pitchFamily="18" charset="0"/>
              </a:rPr>
              <a:t>Lokamitra</a:t>
            </a:r>
            <a:r>
              <a:rPr lang="zh-TW" altLang="en-US" sz="2400" b="1" dirty="0" smtClean="0">
                <a:solidFill>
                  <a:prstClr val="black"/>
                </a:solidFill>
                <a:effectLst/>
                <a:latin typeface="標楷體" panose="03000509000000000000" pitchFamily="65" charset="-120"/>
                <a:ea typeface="標楷體" panose="03000509000000000000" pitchFamily="65" charset="-120"/>
                <a:cs typeface="Times New Roman" panose="02020603050405020304" pitchFamily="18" charset="0"/>
              </a:rPr>
              <a:t>來函</a:t>
            </a:r>
            <a:endParaRPr lang="zh-TW" altLang="en-US" dirty="0"/>
          </a:p>
        </p:txBody>
      </p:sp>
      <p:sp>
        <p:nvSpPr>
          <p:cNvPr id="7" name="文字方塊 6"/>
          <p:cNvSpPr txBox="1"/>
          <p:nvPr/>
        </p:nvSpPr>
        <p:spPr>
          <a:xfrm>
            <a:off x="1209079" y="3706314"/>
            <a:ext cx="7560840" cy="3293209"/>
          </a:xfrm>
          <a:prstGeom prst="rect">
            <a:avLst/>
          </a:prstGeom>
          <a:noFill/>
        </p:spPr>
        <p:txBody>
          <a:bodyPr wrap="square" rtlCol="0">
            <a:spAutoFit/>
          </a:bodyPr>
          <a:lstStyle/>
          <a:p>
            <a:pPr indent="355600"/>
            <a:r>
              <a:rPr lang="en-IN" altLang="zh-TW" sz="2000" dirty="0">
                <a:latin typeface="Times New Roman" panose="02020603050405020304" pitchFamily="18" charset="0"/>
                <a:cs typeface="Times New Roman" panose="02020603050405020304" pitchFamily="18" charset="0"/>
              </a:rPr>
              <a:t>I wanted to thank you before I left for being so helpful in the preparation, but I was not able to find you. I thought the conference was a success if every possible way - content, speakers, organisation, atmosphere, and above all else the wonderful warm feeling that pervaded it. I was very grateful for the opportunity </a:t>
            </a:r>
            <a:r>
              <a:rPr lang="en-IN" altLang="zh-TW" sz="2000" dirty="0" err="1">
                <a:latin typeface="Times New Roman" panose="02020603050405020304" pitchFamily="18" charset="0"/>
                <a:cs typeface="Times New Roman" panose="02020603050405020304" pitchFamily="18" charset="0"/>
              </a:rPr>
              <a:t>Ven</a:t>
            </a:r>
            <a:r>
              <a:rPr lang="en-IN" altLang="zh-TW" sz="2000" dirty="0">
                <a:latin typeface="Times New Roman" panose="02020603050405020304" pitchFamily="18" charset="0"/>
                <a:cs typeface="Times New Roman" panose="02020603050405020304" pitchFamily="18" charset="0"/>
              </a:rPr>
              <a:t> </a:t>
            </a:r>
            <a:r>
              <a:rPr lang="en-IN" altLang="zh-TW" sz="2000" dirty="0" err="1">
                <a:latin typeface="Times New Roman" panose="02020603050405020304" pitchFamily="18" charset="0"/>
                <a:cs typeface="Times New Roman" panose="02020603050405020304" pitchFamily="18" charset="0"/>
              </a:rPr>
              <a:t>Choa-hwei</a:t>
            </a:r>
            <a:r>
              <a:rPr lang="en-IN" altLang="zh-TW" sz="2000" dirty="0">
                <a:latin typeface="Times New Roman" panose="02020603050405020304" pitchFamily="18" charset="0"/>
                <a:cs typeface="Times New Roman" panose="02020603050405020304" pitchFamily="18" charset="0"/>
              </a:rPr>
              <a:t> gave me in attending and not only learnt a lot but was very inspired. Thank you </a:t>
            </a:r>
            <a:r>
              <a:rPr lang="en-IN" altLang="zh-TW" sz="2000" dirty="0" err="1">
                <a:latin typeface="Times New Roman" panose="02020603050405020304" pitchFamily="18" charset="0"/>
                <a:cs typeface="Times New Roman" panose="02020603050405020304" pitchFamily="18" charset="0"/>
              </a:rPr>
              <a:t>fo</a:t>
            </a:r>
            <a:r>
              <a:rPr lang="en-IN" altLang="zh-TW" sz="2000" dirty="0">
                <a:latin typeface="Times New Roman" panose="02020603050405020304" pitchFamily="18" charset="0"/>
                <a:cs typeface="Times New Roman" panose="02020603050405020304" pitchFamily="18" charset="0"/>
              </a:rPr>
              <a:t> </a:t>
            </a:r>
            <a:r>
              <a:rPr lang="en-IN" altLang="zh-TW" sz="2000" dirty="0" err="1" smtClean="0">
                <a:latin typeface="Times New Roman" panose="02020603050405020304" pitchFamily="18" charset="0"/>
                <a:cs typeface="Times New Roman" panose="02020603050405020304" pitchFamily="18" charset="0"/>
              </a:rPr>
              <a:t>rehelping</a:t>
            </a:r>
            <a:r>
              <a:rPr lang="en-IN" altLang="zh-TW" sz="2000" dirty="0" smtClean="0">
                <a:latin typeface="Times New Roman" panose="02020603050405020304" pitchFamily="18" charset="0"/>
                <a:cs typeface="Times New Roman" panose="02020603050405020304" pitchFamily="18" charset="0"/>
              </a:rPr>
              <a:t> </a:t>
            </a:r>
            <a:r>
              <a:rPr lang="en-IN" altLang="zh-TW" sz="2000" dirty="0">
                <a:latin typeface="Times New Roman" panose="02020603050405020304" pitchFamily="18" charset="0"/>
                <a:cs typeface="Times New Roman" panose="02020603050405020304" pitchFamily="18" charset="0"/>
              </a:rPr>
              <a:t>to make it successful.</a:t>
            </a:r>
          </a:p>
          <a:p>
            <a:pPr>
              <a:spcBef>
                <a:spcPts val="600"/>
              </a:spcBef>
              <a:spcAft>
                <a:spcPts val="600"/>
              </a:spcAft>
            </a:pPr>
            <a:r>
              <a:rPr lang="en-IN" altLang="zh-TW" sz="2000" dirty="0">
                <a:latin typeface="Times New Roman" panose="02020603050405020304" pitchFamily="18" charset="0"/>
                <a:cs typeface="Times New Roman" panose="02020603050405020304" pitchFamily="18" charset="0"/>
              </a:rPr>
              <a:t>With warm regards,</a:t>
            </a:r>
          </a:p>
          <a:p>
            <a:pPr indent="355600"/>
            <a:r>
              <a:rPr lang="en-IN" altLang="zh-TW" sz="2000" dirty="0" err="1">
                <a:latin typeface="Times New Roman" panose="02020603050405020304" pitchFamily="18" charset="0"/>
                <a:cs typeface="Times New Roman" panose="02020603050405020304" pitchFamily="18" charset="0"/>
              </a:rPr>
              <a:t>Lokamitra</a:t>
            </a:r>
            <a:endParaRPr lang="en-IN" altLang="zh-TW" sz="2000" dirty="0">
              <a:latin typeface="Times New Roman" panose="02020603050405020304" pitchFamily="18" charset="0"/>
              <a:cs typeface="Times New Roman" panose="02020603050405020304" pitchFamily="18" charset="0"/>
            </a:endParaRPr>
          </a:p>
          <a:p>
            <a:endParaRPr lang="zh-TW" altLang="en-US" dirty="0"/>
          </a:p>
        </p:txBody>
      </p:sp>
    </p:spTree>
    <p:extLst>
      <p:ext uri="{BB962C8B-B14F-4D97-AF65-F5344CB8AC3E}">
        <p14:creationId xmlns:p14="http://schemas.microsoft.com/office/powerpoint/2010/main" val="3297363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3200" b="1" dirty="0" smtClean="0">
                <a:latin typeface="標楷體" panose="03000509000000000000" pitchFamily="65" charset="-120"/>
                <a:ea typeface="標楷體" panose="03000509000000000000" pitchFamily="65" charset="-120"/>
              </a:rPr>
              <a:t>附錄一</a:t>
            </a:r>
            <a:r>
              <a:rPr lang="zh-TW" altLang="en-US" sz="3200" b="1" dirty="0" smtClean="0">
                <a:latin typeface="新細明體"/>
                <a:ea typeface="新細明體"/>
              </a:rPr>
              <a:t>：</a:t>
            </a:r>
            <a:r>
              <a:rPr lang="zh-TW" altLang="en-US" sz="3200" b="1" dirty="0">
                <a:latin typeface="標楷體" panose="03000509000000000000" pitchFamily="65" charset="-120"/>
                <a:ea typeface="標楷體" panose="03000509000000000000" pitchFamily="65" charset="-120"/>
              </a:rPr>
              <a:t>主持人名冊</a:t>
            </a:r>
            <a:br>
              <a:rPr lang="zh-TW" altLang="en-US"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914400" y="1340768"/>
            <a:ext cx="8229600" cy="4968552"/>
          </a:xfrm>
        </p:spPr>
        <p:txBody>
          <a:bodyPr>
            <a:normAutofit fontScale="70000" lnSpcReduction="20000"/>
          </a:bodyPr>
          <a:lstStyle/>
          <a:p>
            <a:r>
              <a:rPr lang="zh-TW" altLang="zh-TW" dirty="0">
                <a:latin typeface="標楷體" panose="03000509000000000000" pitchFamily="65" charset="-120"/>
                <a:ea typeface="標楷體" panose="03000509000000000000" pitchFamily="65" charset="-120"/>
              </a:rPr>
              <a:t>朱建民（</a:t>
            </a:r>
            <a:r>
              <a:rPr lang="zh-TW" altLang="zh-TW" sz="2600" dirty="0">
                <a:latin typeface="標楷體" panose="03000509000000000000" pitchFamily="65" charset="-120"/>
                <a:ea typeface="標楷體" panose="03000509000000000000" pitchFamily="65" charset="-120"/>
              </a:rPr>
              <a:t>華梵大學校長）</a:t>
            </a:r>
          </a:p>
          <a:p>
            <a:r>
              <a:rPr lang="zh-TW" altLang="zh-TW" dirty="0">
                <a:latin typeface="標楷體" panose="03000509000000000000" pitchFamily="65" charset="-120"/>
                <a:ea typeface="標楷體" panose="03000509000000000000" pitchFamily="65" charset="-120"/>
              </a:rPr>
              <a:t>李凱恩</a:t>
            </a:r>
            <a:r>
              <a:rPr lang="zh-TW" altLang="zh-TW" sz="2600" dirty="0" smtClean="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國立</a:t>
            </a:r>
            <a:r>
              <a:rPr lang="zh-TW" altLang="zh-TW" sz="2600" dirty="0" smtClean="0">
                <a:latin typeface="標楷體" panose="03000509000000000000" pitchFamily="65" charset="-120"/>
                <a:ea typeface="標楷體" panose="03000509000000000000" pitchFamily="65" charset="-120"/>
              </a:rPr>
              <a:t>中央</a:t>
            </a:r>
            <a:r>
              <a:rPr lang="zh-TW" altLang="zh-TW" sz="2600" dirty="0">
                <a:latin typeface="標楷體" panose="03000509000000000000" pitchFamily="65" charset="-120"/>
                <a:ea typeface="標楷體" panose="03000509000000000000" pitchFamily="65" charset="-120"/>
              </a:rPr>
              <a:t>大學哲學</a:t>
            </a:r>
            <a:r>
              <a:rPr lang="zh-TW" altLang="zh-TW" sz="2600" dirty="0" smtClean="0">
                <a:latin typeface="標楷體" panose="03000509000000000000" pitchFamily="65" charset="-120"/>
                <a:ea typeface="標楷體" panose="03000509000000000000" pitchFamily="65" charset="-120"/>
              </a:rPr>
              <a:t>研究所</a:t>
            </a:r>
            <a:r>
              <a:rPr lang="zh-TW" altLang="en-US" sz="2600" dirty="0" smtClean="0">
                <a:latin typeface="標楷體" panose="03000509000000000000" pitchFamily="65" charset="-120"/>
                <a:ea typeface="標楷體" panose="03000509000000000000" pitchFamily="65" charset="-120"/>
              </a:rPr>
              <a:t>副</a:t>
            </a:r>
            <a:r>
              <a:rPr lang="zh-TW" altLang="zh-TW" sz="2600" dirty="0" smtClean="0">
                <a:latin typeface="標楷體" panose="03000509000000000000" pitchFamily="65" charset="-120"/>
                <a:ea typeface="標楷體" panose="03000509000000000000" pitchFamily="65" charset="-120"/>
              </a:rPr>
              <a:t>教授</a:t>
            </a:r>
            <a:r>
              <a:rPr lang="zh-TW" altLang="zh-TW" sz="2600" dirty="0">
                <a:latin typeface="標楷體" panose="03000509000000000000" pitchFamily="65" charset="-120"/>
                <a:ea typeface="標楷體" panose="03000509000000000000" pitchFamily="65" charset="-120"/>
              </a:rPr>
              <a:t>）</a:t>
            </a:r>
          </a:p>
          <a:p>
            <a:r>
              <a:rPr lang="zh-TW" altLang="zh-TW" dirty="0">
                <a:latin typeface="標楷體" panose="03000509000000000000" pitchFamily="65" charset="-120"/>
                <a:ea typeface="標楷體" panose="03000509000000000000" pitchFamily="65" charset="-120"/>
              </a:rPr>
              <a:t>林益仁</a:t>
            </a:r>
            <a:r>
              <a:rPr lang="zh-TW" altLang="zh-TW" sz="2600" dirty="0">
                <a:latin typeface="標楷體" panose="03000509000000000000" pitchFamily="65" charset="-120"/>
                <a:ea typeface="標楷體" panose="03000509000000000000" pitchFamily="65" charset="-120"/>
              </a:rPr>
              <a:t>（台北醫學大學醫學人文研究所副教授兼所長）</a:t>
            </a:r>
          </a:p>
          <a:p>
            <a:r>
              <a:rPr lang="zh-TW" altLang="zh-TW" dirty="0">
                <a:latin typeface="標楷體" panose="03000509000000000000" pitchFamily="65" charset="-120"/>
                <a:ea typeface="標楷體" panose="03000509000000000000" pitchFamily="65" charset="-120"/>
              </a:rPr>
              <a:t>侯坤宏</a:t>
            </a:r>
            <a:r>
              <a:rPr lang="zh-TW" altLang="zh-TW" sz="2600" dirty="0">
                <a:latin typeface="標楷體" panose="03000509000000000000" pitchFamily="65" charset="-120"/>
                <a:ea typeface="標楷體" panose="03000509000000000000" pitchFamily="65" charset="-120"/>
              </a:rPr>
              <a:t>（國史館修</a:t>
            </a:r>
            <a:r>
              <a:rPr lang="zh-TW" altLang="zh-TW" sz="2600" dirty="0" smtClean="0">
                <a:latin typeface="標楷體" panose="03000509000000000000" pitchFamily="65" charset="-120"/>
                <a:ea typeface="標楷體" panose="03000509000000000000" pitchFamily="65" charset="-120"/>
              </a:rPr>
              <a:t>纂</a:t>
            </a:r>
            <a:r>
              <a:rPr lang="zh-TW" altLang="en-US" sz="2600" dirty="0" smtClean="0">
                <a:latin typeface="標楷體" panose="03000509000000000000" pitchFamily="65" charset="-120"/>
                <a:ea typeface="標楷體" panose="03000509000000000000" pitchFamily="65" charset="-120"/>
              </a:rPr>
              <a:t>處處長</a:t>
            </a:r>
            <a:r>
              <a:rPr lang="zh-TW" altLang="zh-TW" sz="2600" dirty="0" smtClean="0">
                <a:latin typeface="標楷體" panose="03000509000000000000" pitchFamily="65" charset="-120"/>
                <a:ea typeface="標楷體" panose="03000509000000000000" pitchFamily="65" charset="-120"/>
              </a:rPr>
              <a:t>）</a:t>
            </a:r>
            <a:endParaRPr lang="zh-TW" altLang="zh-TW" sz="2600"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張章得</a:t>
            </a:r>
            <a:r>
              <a:rPr lang="zh-TW" altLang="zh-TW" sz="2600" dirty="0">
                <a:latin typeface="標楷體" panose="03000509000000000000" pitchFamily="65" charset="-120"/>
                <a:ea typeface="標楷體" panose="03000509000000000000" pitchFamily="65" charset="-120"/>
              </a:rPr>
              <a:t>（中華民國關懷生命協會副理事長）</a:t>
            </a:r>
          </a:p>
          <a:p>
            <a:r>
              <a:rPr lang="zh-TW" altLang="zh-TW" dirty="0">
                <a:latin typeface="標楷體" panose="03000509000000000000" pitchFamily="65" charset="-120"/>
                <a:ea typeface="標楷體" panose="03000509000000000000" pitchFamily="65" charset="-120"/>
              </a:rPr>
              <a:t>郭朝順</a:t>
            </a:r>
            <a:r>
              <a:rPr lang="zh-TW" altLang="zh-TW" sz="2600" dirty="0">
                <a:latin typeface="標楷體" panose="03000509000000000000" pitchFamily="65" charset="-120"/>
                <a:ea typeface="標楷體" panose="03000509000000000000" pitchFamily="65" charset="-120"/>
              </a:rPr>
              <a:t>（華梵</a:t>
            </a:r>
            <a:r>
              <a:rPr lang="zh-TW" altLang="zh-TW" sz="2600" dirty="0" smtClean="0">
                <a:latin typeface="標楷體" panose="03000509000000000000" pitchFamily="65" charset="-120"/>
                <a:ea typeface="標楷體" panose="03000509000000000000" pitchFamily="65" charset="-120"/>
              </a:rPr>
              <a:t>大學</a:t>
            </a:r>
            <a:r>
              <a:rPr lang="zh-TW" altLang="en-US" sz="2600" dirty="0" smtClean="0">
                <a:latin typeface="標楷體" panose="03000509000000000000" pitchFamily="65" charset="-120"/>
                <a:ea typeface="標楷體" panose="03000509000000000000" pitchFamily="65" charset="-120"/>
              </a:rPr>
              <a:t>文學院院長</a:t>
            </a:r>
            <a:r>
              <a:rPr lang="zh-TW" altLang="zh-TW" sz="2600" dirty="0" smtClean="0">
                <a:latin typeface="標楷體" panose="03000509000000000000" pitchFamily="65" charset="-120"/>
                <a:ea typeface="標楷體" panose="03000509000000000000" pitchFamily="65" charset="-120"/>
              </a:rPr>
              <a:t>）</a:t>
            </a:r>
            <a:endParaRPr lang="zh-TW" altLang="zh-TW" sz="2600"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陳榮基</a:t>
            </a:r>
            <a:r>
              <a:rPr lang="zh-TW" altLang="zh-TW" sz="2600" dirty="0" smtClean="0">
                <a:latin typeface="標楷體" panose="03000509000000000000" pitchFamily="65" charset="-120"/>
                <a:ea typeface="標楷體" panose="03000509000000000000" pitchFamily="65" charset="-120"/>
              </a:rPr>
              <a:t>（</a:t>
            </a:r>
            <a:r>
              <a:rPr lang="zh-TW" altLang="zh-TW" sz="2600" dirty="0">
                <a:latin typeface="標楷體" panose="03000509000000000000" pitchFamily="65" charset="-120"/>
                <a:ea typeface="標楷體" panose="03000509000000000000" pitchFamily="65" charset="-120"/>
              </a:rPr>
              <a:t>國立台灣大學醫學院教授退休、現任恩主公醫院顧問教授</a:t>
            </a:r>
            <a:r>
              <a:rPr lang="zh-TW" altLang="zh-TW" sz="2600" dirty="0" smtClean="0">
                <a:latin typeface="標楷體" panose="03000509000000000000" pitchFamily="65" charset="-120"/>
                <a:ea typeface="標楷體" panose="03000509000000000000" pitchFamily="65" charset="-120"/>
              </a:rPr>
              <a:t>）</a:t>
            </a:r>
          </a:p>
          <a:p>
            <a:r>
              <a:rPr lang="zh-TW" altLang="en-US" dirty="0" smtClean="0">
                <a:latin typeface="標楷體" panose="03000509000000000000" pitchFamily="65" charset="-120"/>
                <a:ea typeface="標楷體" panose="03000509000000000000" pitchFamily="65" charset="-120"/>
              </a:rPr>
              <a:t>楊靜宇</a:t>
            </a:r>
            <a:r>
              <a:rPr lang="zh-TW" altLang="zh-TW" sz="2600" dirty="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台北市</a:t>
            </a:r>
            <a:r>
              <a:rPr lang="zh-TW" altLang="en-US" sz="2600" dirty="0">
                <a:latin typeface="標楷體" panose="03000509000000000000" pitchFamily="65" charset="-120"/>
                <a:ea typeface="標楷體" panose="03000509000000000000" pitchFamily="65" charset="-120"/>
              </a:rPr>
              <a:t>獸醫師公會第</a:t>
            </a:r>
            <a:r>
              <a:rPr lang="en-US" altLang="zh-TW" sz="2600" dirty="0">
                <a:latin typeface="Times New Roman" panose="02020603050405020304" pitchFamily="18" charset="0"/>
                <a:ea typeface="標楷體" panose="03000509000000000000" pitchFamily="65" charset="-120"/>
                <a:cs typeface="Times New Roman" panose="02020603050405020304" pitchFamily="18" charset="0"/>
              </a:rPr>
              <a:t>18</a:t>
            </a:r>
            <a:r>
              <a:rPr lang="zh-TW" altLang="en-US" sz="2600" dirty="0">
                <a:latin typeface="標楷體" panose="03000509000000000000" pitchFamily="65" charset="-120"/>
                <a:ea typeface="標楷體" panose="03000509000000000000" pitchFamily="65" charset="-120"/>
              </a:rPr>
              <a:t>屆理事長</a:t>
            </a:r>
            <a:r>
              <a:rPr lang="zh-TW" altLang="zh-TW" sz="2600" dirty="0" smtClean="0">
                <a:latin typeface="標楷體" panose="03000509000000000000" pitchFamily="65" charset="-120"/>
                <a:ea typeface="標楷體" panose="03000509000000000000" pitchFamily="65" charset="-120"/>
              </a:rPr>
              <a:t>）</a:t>
            </a:r>
            <a:endParaRPr lang="en-US" altLang="zh-TW" sz="2600" dirty="0" smtClean="0">
              <a:latin typeface="標楷體" panose="03000509000000000000" pitchFamily="65" charset="-120"/>
              <a:ea typeface="標楷體" panose="03000509000000000000" pitchFamily="65" charset="-120"/>
            </a:endParaRPr>
          </a:p>
          <a:p>
            <a:r>
              <a:rPr lang="zh-TW" altLang="en-US" sz="3100" dirty="0">
                <a:latin typeface="標楷體" panose="03000509000000000000" pitchFamily="65" charset="-120"/>
                <a:ea typeface="標楷體" panose="03000509000000000000" pitchFamily="65" charset="-120"/>
              </a:rPr>
              <a:t>葉海</a:t>
            </a:r>
            <a:r>
              <a:rPr lang="zh-TW" altLang="en-US" sz="3100" dirty="0" smtClean="0">
                <a:latin typeface="標楷體" panose="03000509000000000000" pitchFamily="65" charset="-120"/>
                <a:ea typeface="標楷體" panose="03000509000000000000" pitchFamily="65" charset="-120"/>
              </a:rPr>
              <a:t>煙</a:t>
            </a:r>
            <a:r>
              <a:rPr lang="zh-TW" altLang="zh-TW" sz="2600" dirty="0" smtClean="0">
                <a:latin typeface="標楷體" panose="03000509000000000000" pitchFamily="65" charset="-120"/>
                <a:ea typeface="標楷體" panose="03000509000000000000" pitchFamily="65" charset="-120"/>
              </a:rPr>
              <a:t>（</a:t>
            </a:r>
            <a:r>
              <a:rPr lang="zh-TW" altLang="en-US" sz="2600" dirty="0" smtClean="0">
                <a:latin typeface="標楷體" panose="03000509000000000000" pitchFamily="65" charset="-120"/>
                <a:ea typeface="標楷體" panose="03000509000000000000" pitchFamily="65" charset="-120"/>
              </a:rPr>
              <a:t>國立成功大學中國文學系教授兼系主任</a:t>
            </a:r>
            <a:r>
              <a:rPr lang="zh-TW" altLang="zh-TW" sz="2600" dirty="0" smtClean="0">
                <a:latin typeface="標楷體" panose="03000509000000000000" pitchFamily="65" charset="-120"/>
                <a:ea typeface="標楷體" panose="03000509000000000000" pitchFamily="65" charset="-120"/>
              </a:rPr>
              <a:t>）</a:t>
            </a:r>
            <a:endParaRPr lang="zh-TW" altLang="zh-TW" sz="2600" dirty="0">
              <a:latin typeface="標楷體" panose="03000509000000000000" pitchFamily="65" charset="-120"/>
              <a:ea typeface="標楷體" panose="03000509000000000000" pitchFamily="65" charset="-120"/>
            </a:endParaRPr>
          </a:p>
          <a:p>
            <a:r>
              <a:rPr lang="zh-TW" altLang="zh-TW" dirty="0" smtClean="0">
                <a:latin typeface="標楷體" panose="03000509000000000000" pitchFamily="65" charset="-120"/>
                <a:ea typeface="標楷體" panose="03000509000000000000" pitchFamily="65" charset="-120"/>
              </a:rPr>
              <a:t>葛祥林</a:t>
            </a:r>
            <a:r>
              <a:rPr lang="zh-TW" altLang="zh-TW" sz="2600" dirty="0">
                <a:latin typeface="標楷體" panose="03000509000000000000" pitchFamily="65" charset="-120"/>
                <a:ea typeface="標楷體" panose="03000509000000000000" pitchFamily="65" charset="-120"/>
              </a:rPr>
              <a:t>（玄奘大學法律學系教授兼系主任）</a:t>
            </a:r>
          </a:p>
          <a:p>
            <a:r>
              <a:rPr lang="zh-TW" altLang="zh-TW" dirty="0">
                <a:latin typeface="標楷體" panose="03000509000000000000" pitchFamily="65" charset="-120"/>
                <a:ea typeface="標楷體" panose="03000509000000000000" pitchFamily="65" charset="-120"/>
              </a:rPr>
              <a:t>蔡伯郎</a:t>
            </a:r>
            <a:r>
              <a:rPr lang="zh-TW" altLang="zh-TW" sz="2600" dirty="0">
                <a:latin typeface="標楷體" panose="03000509000000000000" pitchFamily="65" charset="-120"/>
                <a:ea typeface="標楷體" panose="03000509000000000000" pitchFamily="65" charset="-120"/>
              </a:rPr>
              <a:t>（法鼓學院</a:t>
            </a:r>
            <a:r>
              <a:rPr lang="zh-TW" altLang="zh-TW" sz="2600" dirty="0" smtClean="0">
                <a:latin typeface="標楷體" panose="03000509000000000000" pitchFamily="65" charset="-120"/>
                <a:ea typeface="標楷體" panose="03000509000000000000" pitchFamily="65" charset="-120"/>
              </a:rPr>
              <a:t>副</a:t>
            </a:r>
            <a:r>
              <a:rPr lang="zh-TW" altLang="en-US" sz="2600" dirty="0" smtClean="0">
                <a:latin typeface="標楷體" panose="03000509000000000000" pitchFamily="65" charset="-120"/>
                <a:ea typeface="標楷體" panose="03000509000000000000" pitchFamily="65" charset="-120"/>
              </a:rPr>
              <a:t>校</a:t>
            </a:r>
            <a:r>
              <a:rPr lang="zh-TW" altLang="zh-TW" sz="2600" dirty="0" smtClean="0">
                <a:latin typeface="標楷體" panose="03000509000000000000" pitchFamily="65" charset="-120"/>
                <a:ea typeface="標楷體" panose="03000509000000000000" pitchFamily="65" charset="-120"/>
              </a:rPr>
              <a:t>長）</a:t>
            </a:r>
            <a:endParaRPr lang="en-US" altLang="zh-TW" sz="2600" dirty="0" smtClean="0">
              <a:latin typeface="標楷體" panose="03000509000000000000" pitchFamily="65" charset="-120"/>
              <a:ea typeface="標楷體" panose="03000509000000000000" pitchFamily="65" charset="-120"/>
            </a:endParaRPr>
          </a:p>
          <a:p>
            <a:r>
              <a:rPr lang="zh-TW" altLang="en-US" sz="3100" dirty="0" smtClean="0">
                <a:latin typeface="標楷體" panose="03000509000000000000" pitchFamily="65" charset="-120"/>
                <a:ea typeface="標楷體" panose="03000509000000000000" pitchFamily="65" charset="-120"/>
              </a:rPr>
              <a:t>蕭振邦</a:t>
            </a:r>
            <a:r>
              <a:rPr lang="zh-TW" altLang="zh-TW" sz="2000" dirty="0" smtClean="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國立</a:t>
            </a:r>
            <a:r>
              <a:rPr lang="zh-TW" altLang="zh-TW" sz="2600" dirty="0" smtClean="0">
                <a:latin typeface="標楷體" panose="03000509000000000000" pitchFamily="65" charset="-120"/>
                <a:ea typeface="標楷體" panose="03000509000000000000" pitchFamily="65" charset="-120"/>
              </a:rPr>
              <a:t>中央</a:t>
            </a:r>
            <a:r>
              <a:rPr lang="zh-TW" altLang="zh-TW" sz="2600" dirty="0">
                <a:latin typeface="標楷體" panose="03000509000000000000" pitchFamily="65" charset="-120"/>
                <a:ea typeface="標楷體" panose="03000509000000000000" pitchFamily="65" charset="-120"/>
              </a:rPr>
              <a:t>大學哲學研究所教授</a:t>
            </a:r>
            <a:r>
              <a:rPr lang="zh-TW" altLang="zh-TW" sz="2000" dirty="0" smtClean="0">
                <a:latin typeface="標楷體" panose="03000509000000000000" pitchFamily="65" charset="-120"/>
                <a:ea typeface="標楷體" panose="03000509000000000000" pitchFamily="65" charset="-120"/>
              </a:rPr>
              <a:t>）</a:t>
            </a:r>
            <a:endParaRPr lang="zh-TW" altLang="zh-TW" sz="3100" dirty="0">
              <a:latin typeface="標楷體" panose="03000509000000000000" pitchFamily="65" charset="-120"/>
              <a:ea typeface="標楷體" panose="03000509000000000000" pitchFamily="65" charset="-120"/>
            </a:endParaRPr>
          </a:p>
          <a:p>
            <a:r>
              <a:rPr lang="zh-TW" altLang="zh-TW" dirty="0">
                <a:latin typeface="標楷體" panose="03000509000000000000" pitchFamily="65" charset="-120"/>
                <a:ea typeface="標楷體" panose="03000509000000000000" pitchFamily="65" charset="-120"/>
              </a:rPr>
              <a:t>錢永祥</a:t>
            </a:r>
            <a:r>
              <a:rPr lang="zh-TW" altLang="zh-TW" sz="2600" dirty="0">
                <a:latin typeface="標楷體" panose="03000509000000000000" pitchFamily="65" charset="-120"/>
                <a:ea typeface="標楷體" panose="03000509000000000000" pitchFamily="65" charset="-120"/>
              </a:rPr>
              <a:t>（中央研究院人文社會科學</a:t>
            </a:r>
            <a:r>
              <a:rPr lang="zh-TW" altLang="zh-TW" sz="2600" dirty="0" smtClean="0">
                <a:latin typeface="標楷體" panose="03000509000000000000" pitchFamily="65" charset="-120"/>
                <a:ea typeface="標楷體" panose="03000509000000000000" pitchFamily="65" charset="-120"/>
              </a:rPr>
              <a:t>研究中心研究員</a:t>
            </a:r>
            <a:r>
              <a:rPr lang="zh-TW" altLang="zh-TW" sz="2600" dirty="0">
                <a:latin typeface="標楷體" panose="03000509000000000000" pitchFamily="65" charset="-120"/>
                <a:ea typeface="標楷體" panose="03000509000000000000" pitchFamily="65" charset="-120"/>
              </a:rPr>
              <a:t>）</a:t>
            </a:r>
          </a:p>
          <a:p>
            <a:pPr marL="82296" indent="0">
              <a:buNone/>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201141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3200" b="1" dirty="0" smtClean="0">
                <a:latin typeface="標楷體" panose="03000509000000000000" pitchFamily="65" charset="-120"/>
                <a:ea typeface="標楷體" panose="03000509000000000000" pitchFamily="65" charset="-120"/>
              </a:rPr>
              <a:t>附錄二</a:t>
            </a:r>
            <a:r>
              <a:rPr lang="zh-TW" altLang="en-US" sz="3200" b="1" dirty="0" smtClean="0">
                <a:latin typeface="新細明體"/>
                <a:ea typeface="新細明體"/>
              </a:rPr>
              <a:t>：</a:t>
            </a:r>
            <a:r>
              <a:rPr lang="zh-TW" altLang="en-US" sz="3200" b="1" dirty="0">
                <a:latin typeface="標楷體" panose="03000509000000000000" pitchFamily="65" charset="-120"/>
                <a:ea typeface="標楷體" panose="03000509000000000000" pitchFamily="65" charset="-120"/>
              </a:rPr>
              <a:t>發表</a:t>
            </a:r>
            <a:r>
              <a:rPr lang="zh-TW" altLang="en-US" sz="3200" b="1" dirty="0" smtClean="0">
                <a:latin typeface="標楷體" panose="03000509000000000000" pitchFamily="65" charset="-120"/>
                <a:ea typeface="標楷體" panose="03000509000000000000" pitchFamily="65" charset="-120"/>
              </a:rPr>
              <a:t>人名冊－國外發表人</a:t>
            </a:r>
            <a:r>
              <a:rPr lang="zh-TW" altLang="en-US" sz="3200" b="1" dirty="0">
                <a:latin typeface="標楷體" panose="03000509000000000000" pitchFamily="65" charset="-120"/>
                <a:ea typeface="標楷體" panose="03000509000000000000" pitchFamily="65" charset="-120"/>
              </a:rPr>
              <a:t/>
            </a:r>
            <a:br>
              <a:rPr lang="zh-TW" altLang="en-US"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83568" y="980728"/>
            <a:ext cx="8229600" cy="5688632"/>
          </a:xfrm>
        </p:spPr>
        <p:txBody>
          <a:bodyPr>
            <a:normAutofit fontScale="92500"/>
          </a:bodyPr>
          <a:lstStyle/>
          <a:p>
            <a:pPr>
              <a:lnSpc>
                <a:spcPct val="110000"/>
              </a:lnSpc>
            </a:pPr>
            <a:r>
              <a:rPr lang="en-US" altLang="zh-TW" sz="2400" b="1" dirty="0" err="1"/>
              <a:t>Azizan</a:t>
            </a:r>
            <a:r>
              <a:rPr lang="en-US" altLang="zh-TW" sz="2400" b="1" dirty="0"/>
              <a:t> </a:t>
            </a:r>
            <a:r>
              <a:rPr lang="en-US" altLang="zh-TW" sz="2400" b="1" dirty="0" err="1"/>
              <a:t>Baharuddin</a:t>
            </a:r>
            <a:r>
              <a:rPr lang="en-US" altLang="zh-TW" sz="2400" b="1" dirty="0"/>
              <a:t> </a:t>
            </a:r>
            <a:r>
              <a:rPr lang="zh-TW" altLang="en-US" b="1" dirty="0" smtClean="0">
                <a:latin typeface="新細明體"/>
                <a:ea typeface="新細明體"/>
              </a:rPr>
              <a:t>：</a:t>
            </a:r>
            <a:r>
              <a:rPr lang="zh-TW" altLang="zh-TW"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Deputy Director-General, </a:t>
            </a:r>
            <a:r>
              <a:rPr lang="en-US" altLang="zh-TW" sz="2400" dirty="0" err="1">
                <a:latin typeface="Times New Roman" panose="02020603050405020304" pitchFamily="18" charset="0"/>
                <a:cs typeface="Times New Roman" panose="02020603050405020304" pitchFamily="18" charset="0"/>
              </a:rPr>
              <a:t>Institut</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Kefahaman</a:t>
            </a:r>
            <a:r>
              <a:rPr lang="en-US" altLang="zh-TW" sz="2400" dirty="0">
                <a:latin typeface="Times New Roman" panose="02020603050405020304" pitchFamily="18" charset="0"/>
                <a:cs typeface="Times New Roman" panose="02020603050405020304" pitchFamily="18" charset="0"/>
              </a:rPr>
              <a:t> Islam Malaysia, Institute of Islamic Understanding Malaysia</a:t>
            </a:r>
            <a:r>
              <a:rPr lang="zh-TW" altLang="zh-TW" sz="2400" dirty="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Professor, Department of Science &amp; Technology Studies, University of Malaya </a:t>
            </a:r>
            <a:r>
              <a:rPr lang="zh-TW" altLang="zh-TW" sz="2400" dirty="0">
                <a:latin typeface="Times New Roman" panose="02020603050405020304" pitchFamily="18" charset="0"/>
                <a:cs typeface="Times New Roman" panose="02020603050405020304" pitchFamily="18" charset="0"/>
              </a:rPr>
              <a:t>；</a:t>
            </a:r>
            <a:r>
              <a:rPr lang="zh-TW" altLang="zh-TW" sz="2400" dirty="0">
                <a:latin typeface="標楷體" panose="03000509000000000000" pitchFamily="65" charset="-120"/>
                <a:ea typeface="標楷體" panose="03000509000000000000" pitchFamily="65" charset="-120"/>
              </a:rPr>
              <a:t>馬來西亞伊斯蘭教研究中心（</a:t>
            </a:r>
            <a:r>
              <a:rPr lang="en-US" altLang="zh-TW" sz="2400" dirty="0">
                <a:latin typeface="標楷體" panose="03000509000000000000" pitchFamily="65" charset="-120"/>
                <a:ea typeface="標楷體" panose="03000509000000000000" pitchFamily="65" charset="-120"/>
              </a:rPr>
              <a:t> IKIM </a:t>
            </a:r>
            <a:r>
              <a:rPr lang="zh-TW" altLang="zh-TW" sz="2400" dirty="0">
                <a:latin typeface="標楷體" panose="03000509000000000000" pitchFamily="65" charset="-120"/>
                <a:ea typeface="標楷體" panose="03000509000000000000" pitchFamily="65" charset="-120"/>
              </a:rPr>
              <a:t>）副主任；馬來亞大學科學與科技研究學系教授</a:t>
            </a:r>
            <a:r>
              <a:rPr lang="zh-TW" altLang="zh-TW" sz="2400" dirty="0" smtClean="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pPr>
              <a:lnSpc>
                <a:spcPct val="110000"/>
              </a:lnSpc>
            </a:pPr>
            <a:r>
              <a:rPr lang="en-US" altLang="zh-TW" sz="2400" b="1" dirty="0" err="1"/>
              <a:t>Somboon</a:t>
            </a:r>
            <a:r>
              <a:rPr lang="en-US" altLang="zh-TW" sz="2400" b="1" dirty="0"/>
              <a:t> </a:t>
            </a:r>
            <a:r>
              <a:rPr lang="en-US" altLang="zh-TW" sz="2400" b="1" dirty="0" err="1"/>
              <a:t>Chungprempree</a:t>
            </a:r>
            <a:r>
              <a:rPr lang="en-US" altLang="zh-TW" sz="2400" b="1" dirty="0"/>
              <a:t> (Moo) </a:t>
            </a:r>
            <a:r>
              <a:rPr lang="zh-TW" altLang="en-US" sz="2400" dirty="0">
                <a:latin typeface="標楷體" panose="03000509000000000000" pitchFamily="65" charset="-120"/>
                <a:ea typeface="標楷體" panose="03000509000000000000" pitchFamily="65" charset="-120"/>
              </a:rPr>
              <a:t>： </a:t>
            </a:r>
            <a:r>
              <a:rPr lang="zh-TW" altLang="zh-TW" sz="2400" dirty="0">
                <a:latin typeface="標楷體" panose="03000509000000000000" pitchFamily="65" charset="-120"/>
                <a:ea typeface="標楷體" panose="03000509000000000000" pitchFamily="65" charset="-120"/>
              </a:rPr>
              <a:t>（</a:t>
            </a:r>
            <a:r>
              <a:rPr lang="en-US" altLang="zh-TW" sz="2400" dirty="0">
                <a:latin typeface="標楷體" panose="03000509000000000000" pitchFamily="65" charset="-120"/>
                <a:ea typeface="標楷體" panose="03000509000000000000" pitchFamily="65" charset="-120"/>
              </a:rPr>
              <a:t>Executive Secretary of International Network of Engaged Buddhists (INEB) </a:t>
            </a:r>
            <a:r>
              <a:rPr lang="zh-TW" altLang="zh-TW" sz="2400" dirty="0">
                <a:latin typeface="標楷體" panose="03000509000000000000" pitchFamily="65" charset="-120"/>
                <a:ea typeface="標楷體" panose="03000509000000000000" pitchFamily="65" charset="-120"/>
              </a:rPr>
              <a:t>；國際入世佛教協會秘書長</a:t>
            </a:r>
            <a:r>
              <a:rPr lang="zh-TW" altLang="zh-TW" sz="2400" dirty="0" smtClean="0">
                <a:latin typeface="標楷體" panose="03000509000000000000" pitchFamily="65" charset="-120"/>
                <a:ea typeface="標楷體" panose="03000509000000000000" pitchFamily="65" charset="-120"/>
              </a:rPr>
              <a:t>）</a:t>
            </a:r>
            <a:endParaRPr lang="zh-TW" altLang="zh-TW" sz="2400" dirty="0">
              <a:latin typeface="標楷體" panose="03000509000000000000" pitchFamily="65" charset="-120"/>
              <a:ea typeface="標楷體" panose="03000509000000000000" pitchFamily="65" charset="-120"/>
            </a:endParaRPr>
          </a:p>
          <a:p>
            <a:pPr>
              <a:lnSpc>
                <a:spcPct val="110000"/>
              </a:lnSpc>
            </a:pPr>
            <a:r>
              <a:rPr lang="en-US" altLang="zh-TW" sz="2400" b="1" dirty="0"/>
              <a:t>Joyce </a:t>
            </a:r>
            <a:r>
              <a:rPr lang="en-US" altLang="zh-TW" sz="2400" b="1" dirty="0" err="1"/>
              <a:t>D’Silva</a:t>
            </a:r>
            <a:r>
              <a:rPr lang="zh-TW" altLang="en-US" sz="2400" b="1" dirty="0"/>
              <a:t> ：</a:t>
            </a:r>
            <a:r>
              <a:rPr lang="en-US" altLang="zh-TW" sz="2400" dirty="0">
                <a:latin typeface="Times New Roman" panose="02020603050405020304" pitchFamily="18" charset="0"/>
                <a:cs typeface="Times New Roman" panose="02020603050405020304" pitchFamily="18" charset="0"/>
              </a:rPr>
              <a:t>(Ambassador and former Chief Executive of Compassion in World Farming</a:t>
            </a:r>
            <a:r>
              <a:rPr lang="zh-TW" altLang="zh-TW" sz="2400" dirty="0">
                <a:latin typeface="Times New Roman" panose="02020603050405020304" pitchFamily="18" charset="0"/>
                <a:cs typeface="Times New Roman" panose="02020603050405020304" pitchFamily="18" charset="0"/>
              </a:rPr>
              <a:t>；</a:t>
            </a:r>
            <a:r>
              <a:rPr lang="zh-TW" altLang="zh-TW" sz="2400" dirty="0">
                <a:latin typeface="標楷體" panose="03000509000000000000" pitchFamily="65" charset="-120"/>
                <a:ea typeface="標楷體" panose="03000509000000000000" pitchFamily="65" charset="-120"/>
              </a:rPr>
              <a:t>世界經濟動物關懷中心慈善大使及前執行長</a:t>
            </a:r>
            <a:r>
              <a:rPr lang="en-US" altLang="zh-TW" sz="2400" dirty="0" smtClean="0">
                <a:latin typeface="標楷體" panose="03000509000000000000" pitchFamily="65" charset="-120"/>
                <a:ea typeface="標楷體" panose="03000509000000000000" pitchFamily="65" charset="-120"/>
              </a:rPr>
              <a:t>)</a:t>
            </a:r>
            <a:endParaRPr lang="zh-TW" altLang="zh-TW" sz="2400" dirty="0" smtClean="0">
              <a:latin typeface="標楷體" panose="03000509000000000000" pitchFamily="65" charset="-120"/>
              <a:ea typeface="標楷體" panose="03000509000000000000" pitchFamily="65" charset="-120"/>
            </a:endParaRPr>
          </a:p>
          <a:p>
            <a:pPr>
              <a:lnSpc>
                <a:spcPct val="110000"/>
              </a:lnSpc>
            </a:pPr>
            <a:r>
              <a:rPr lang="en-US" altLang="zh-TW" sz="2400" b="1" dirty="0"/>
              <a:t>Jean-Luc </a:t>
            </a:r>
            <a:r>
              <a:rPr lang="en-US" altLang="zh-TW" sz="2400" b="1" dirty="0" err="1"/>
              <a:t>Guichet</a:t>
            </a:r>
            <a:r>
              <a:rPr lang="zh-TW" altLang="en-US" sz="2400" dirty="0">
                <a:latin typeface="Times New Roman" panose="02020603050405020304" pitchFamily="18" charset="0"/>
                <a:cs typeface="Times New Roman" panose="02020603050405020304" pitchFamily="18" charset="0"/>
              </a:rPr>
              <a:t> ： </a:t>
            </a:r>
            <a:r>
              <a:rPr lang="zh-TW" altLang="zh-TW" sz="2400" dirty="0" smtClean="0">
                <a:latin typeface="Times New Roman" panose="02020603050405020304" pitchFamily="18" charset="0"/>
                <a:cs typeface="Times New Roman" panose="02020603050405020304" pitchFamily="18" charset="0"/>
              </a:rPr>
              <a:t>（</a:t>
            </a:r>
            <a:r>
              <a:rPr lang="en-US" altLang="zh-TW" sz="2400" dirty="0">
                <a:latin typeface="Times New Roman" panose="02020603050405020304" pitchFamily="18" charset="0"/>
                <a:cs typeface="Times New Roman" panose="02020603050405020304" pitchFamily="18" charset="0"/>
              </a:rPr>
              <a:t>Professor of Philosophy, </a:t>
            </a:r>
            <a:r>
              <a:rPr lang="en-US" altLang="zh-TW" sz="2400" dirty="0" err="1">
                <a:latin typeface="Times New Roman" panose="02020603050405020304" pitchFamily="18" charset="0"/>
                <a:cs typeface="Times New Roman" panose="02020603050405020304" pitchFamily="18" charset="0"/>
              </a:rPr>
              <a:t>École</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Supérieure</a:t>
            </a:r>
            <a:r>
              <a:rPr lang="en-US" altLang="zh-TW" sz="2400" dirty="0">
                <a:latin typeface="Times New Roman" panose="02020603050405020304" pitchFamily="18" charset="0"/>
                <a:cs typeface="Times New Roman" panose="02020603050405020304" pitchFamily="18" charset="0"/>
              </a:rPr>
              <a:t> du </a:t>
            </a:r>
            <a:r>
              <a:rPr lang="en-US" altLang="zh-TW" sz="2400" dirty="0" err="1">
                <a:latin typeface="Times New Roman" panose="02020603050405020304" pitchFamily="18" charset="0"/>
                <a:cs typeface="Times New Roman" panose="02020603050405020304" pitchFamily="18" charset="0"/>
              </a:rPr>
              <a:t>Professorat</a:t>
            </a:r>
            <a:r>
              <a:rPr lang="en-US" altLang="zh-TW" sz="2400" dirty="0">
                <a:latin typeface="Times New Roman" panose="02020603050405020304" pitchFamily="18" charset="0"/>
                <a:cs typeface="Times New Roman" panose="02020603050405020304" pitchFamily="18" charset="0"/>
              </a:rPr>
              <a:t> et de </a:t>
            </a:r>
            <a:r>
              <a:rPr lang="en-US" altLang="zh-TW" sz="2400" dirty="0" err="1">
                <a:latin typeface="Times New Roman" panose="02020603050405020304" pitchFamily="18" charset="0"/>
                <a:cs typeface="Times New Roman" panose="02020603050405020304" pitchFamily="18" charset="0"/>
              </a:rPr>
              <a:t>l’Éducation</a:t>
            </a:r>
            <a:r>
              <a:rPr lang="en-US" altLang="zh-TW" sz="2400" dirty="0">
                <a:latin typeface="Times New Roman" panose="02020603050405020304" pitchFamily="18" charset="0"/>
                <a:cs typeface="Times New Roman" panose="02020603050405020304" pitchFamily="18" charset="0"/>
              </a:rPr>
              <a:t>, </a:t>
            </a:r>
            <a:r>
              <a:rPr lang="en-US" altLang="zh-TW" sz="2400" dirty="0" err="1">
                <a:latin typeface="Times New Roman" panose="02020603050405020304" pitchFamily="18" charset="0"/>
                <a:cs typeface="Times New Roman" panose="02020603050405020304" pitchFamily="18" charset="0"/>
              </a:rPr>
              <a:t>Université</a:t>
            </a:r>
            <a:r>
              <a:rPr lang="en-US" altLang="zh-TW" sz="2400" dirty="0">
                <a:latin typeface="Times New Roman" panose="02020603050405020304" pitchFamily="18" charset="0"/>
                <a:cs typeface="Times New Roman" panose="02020603050405020304" pitchFamily="18" charset="0"/>
              </a:rPr>
              <a:t> de Picardie Jules Verne</a:t>
            </a:r>
            <a:r>
              <a:rPr lang="zh-TW" altLang="zh-TW" sz="2400" dirty="0">
                <a:latin typeface="Times New Roman" panose="02020603050405020304" pitchFamily="18" charset="0"/>
                <a:cs typeface="Times New Roman" panose="02020603050405020304" pitchFamily="18" charset="0"/>
              </a:rPr>
              <a:t>；</a:t>
            </a:r>
            <a:r>
              <a:rPr lang="zh-TW" altLang="zh-TW" sz="2400" dirty="0">
                <a:latin typeface="標楷體" panose="03000509000000000000" pitchFamily="65" charset="-120"/>
                <a:ea typeface="標楷體" panose="03000509000000000000" pitchFamily="65" charset="-120"/>
              </a:rPr>
              <a:t>法國毘卡迪大學師範教育高等學院哲學教授）</a:t>
            </a:r>
          </a:p>
          <a:p>
            <a:pPr>
              <a:spcBef>
                <a:spcPts val="2400"/>
              </a:spcBef>
            </a:pP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908915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3200" b="1" dirty="0" smtClean="0">
                <a:latin typeface="標楷體" panose="03000509000000000000" pitchFamily="65" charset="-120"/>
                <a:ea typeface="標楷體" panose="03000509000000000000" pitchFamily="65" charset="-120"/>
              </a:rPr>
              <a:t>附錄二</a:t>
            </a:r>
            <a:r>
              <a:rPr lang="zh-TW" altLang="en-US" sz="3200" b="1" dirty="0" smtClean="0">
                <a:latin typeface="新細明體"/>
                <a:ea typeface="新細明體"/>
              </a:rPr>
              <a:t>：</a:t>
            </a:r>
            <a:r>
              <a:rPr lang="zh-TW" altLang="en-US" sz="3200" b="1" dirty="0">
                <a:latin typeface="標楷體" panose="03000509000000000000" pitchFamily="65" charset="-120"/>
                <a:ea typeface="標楷體" panose="03000509000000000000" pitchFamily="65" charset="-120"/>
              </a:rPr>
              <a:t>發表</a:t>
            </a:r>
            <a:r>
              <a:rPr lang="zh-TW" altLang="en-US" sz="3200" b="1" dirty="0" smtClean="0">
                <a:latin typeface="標楷體" panose="03000509000000000000" pitchFamily="65" charset="-120"/>
                <a:ea typeface="標楷體" panose="03000509000000000000" pitchFamily="65" charset="-120"/>
              </a:rPr>
              <a:t>人名冊－國外發表人</a:t>
            </a:r>
            <a:r>
              <a:rPr lang="zh-TW" altLang="en-US" sz="3200" b="1" dirty="0">
                <a:latin typeface="標楷體" panose="03000509000000000000" pitchFamily="65" charset="-120"/>
                <a:ea typeface="標楷體" panose="03000509000000000000" pitchFamily="65" charset="-120"/>
              </a:rPr>
              <a:t/>
            </a:r>
            <a:br>
              <a:rPr lang="zh-TW" altLang="en-US"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683568" y="1124744"/>
            <a:ext cx="8229600" cy="5400600"/>
          </a:xfrm>
        </p:spPr>
        <p:txBody>
          <a:bodyPr>
            <a:normAutofit/>
          </a:bodyPr>
          <a:lstStyle/>
          <a:p>
            <a:r>
              <a:rPr lang="en-US" altLang="zh-TW" sz="2000" b="1" dirty="0" err="1"/>
              <a:t>Jörg</a:t>
            </a:r>
            <a:r>
              <a:rPr lang="en-US" altLang="zh-TW" sz="2000" b="1" dirty="0"/>
              <a:t> </a:t>
            </a:r>
            <a:r>
              <a:rPr lang="en-US" altLang="zh-TW" sz="2000" b="1" dirty="0" err="1"/>
              <a:t>Luy</a:t>
            </a:r>
            <a:r>
              <a:rPr lang="zh-TW" altLang="en-US" sz="2000" b="1" dirty="0"/>
              <a:t> </a:t>
            </a:r>
            <a:r>
              <a:rPr lang="zh-TW" altLang="en-US" sz="2000" b="1" dirty="0">
                <a:latin typeface="新細明體"/>
              </a:rPr>
              <a:t>： </a:t>
            </a:r>
            <a:r>
              <a:rPr lang="zh-TW" altLang="zh-TW" sz="2000" dirty="0">
                <a:latin typeface="Times New Roman" panose="02020603050405020304" pitchFamily="18" charset="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Founder and head of the Private Research and Consulting Institute for Applied Ethics and Animal Protection INSTET in Berlin; Animal Welfare Officer of the Veterinary Faculty of the </a:t>
            </a:r>
            <a:r>
              <a:rPr lang="en-US" altLang="zh-TW" sz="2000" dirty="0" err="1">
                <a:latin typeface="Times New Roman" panose="02020603050405020304" pitchFamily="18" charset="0"/>
                <a:cs typeface="Times New Roman" panose="02020603050405020304" pitchFamily="18" charset="0"/>
              </a:rPr>
              <a:t>Freie</a:t>
            </a:r>
            <a:r>
              <a:rPr lang="en-US" altLang="zh-TW" sz="2000" dirty="0">
                <a:latin typeface="Times New Roman" panose="02020603050405020304" pitchFamily="18" charset="0"/>
                <a:cs typeface="Times New Roman" panose="02020603050405020304" pitchFamily="18" charset="0"/>
              </a:rPr>
              <a:t> </a:t>
            </a:r>
            <a:r>
              <a:rPr lang="en-US" altLang="zh-TW" sz="2000" dirty="0" err="1">
                <a:latin typeface="Times New Roman" panose="02020603050405020304" pitchFamily="18" charset="0"/>
                <a:cs typeface="Times New Roman" panose="02020603050405020304" pitchFamily="18" charset="0"/>
              </a:rPr>
              <a:t>Universität</a:t>
            </a:r>
            <a:r>
              <a:rPr lang="en-US" altLang="zh-TW" sz="2000" dirty="0">
                <a:latin typeface="Times New Roman" panose="02020603050405020304" pitchFamily="18" charset="0"/>
                <a:cs typeface="Times New Roman" panose="02020603050405020304" pitchFamily="18" charset="0"/>
              </a:rPr>
              <a:t> Berlin</a:t>
            </a:r>
            <a:r>
              <a:rPr lang="zh-TW" altLang="zh-TW" sz="2000" dirty="0">
                <a:latin typeface="Times New Roman" panose="02020603050405020304" pitchFamily="18" charset="0"/>
                <a:cs typeface="Times New Roman" panose="02020603050405020304" pitchFamily="18" charset="0"/>
              </a:rPr>
              <a:t>；</a:t>
            </a:r>
            <a:r>
              <a:rPr lang="zh-TW" altLang="zh-TW" sz="2000" dirty="0">
                <a:latin typeface="標楷體" panose="03000509000000000000" pitchFamily="65" charset="-120"/>
                <a:ea typeface="標楷體" panose="03000509000000000000" pitchFamily="65" charset="-120"/>
              </a:rPr>
              <a:t>柏林應用倫理學及動物保護研究與諮詢中心（</a:t>
            </a:r>
            <a:r>
              <a:rPr lang="en-US" altLang="zh-TW" sz="2000" dirty="0">
                <a:latin typeface="標楷體" panose="03000509000000000000" pitchFamily="65" charset="-120"/>
                <a:ea typeface="標楷體" panose="03000509000000000000" pitchFamily="65" charset="-120"/>
              </a:rPr>
              <a:t>INSTET</a:t>
            </a:r>
            <a:r>
              <a:rPr lang="zh-TW" altLang="zh-TW" sz="2000" dirty="0">
                <a:latin typeface="標楷體" panose="03000509000000000000" pitchFamily="65" charset="-120"/>
                <a:ea typeface="標楷體" panose="03000509000000000000" pitchFamily="65" charset="-120"/>
              </a:rPr>
              <a:t>）創辦人</a:t>
            </a:r>
            <a:r>
              <a:rPr lang="en-US" altLang="zh-TW" sz="2000" dirty="0">
                <a:latin typeface="標楷體" panose="03000509000000000000" pitchFamily="65" charset="-120"/>
                <a:ea typeface="標楷體" panose="03000509000000000000" pitchFamily="65" charset="-120"/>
              </a:rPr>
              <a:t>/</a:t>
            </a:r>
            <a:r>
              <a:rPr lang="zh-TW" altLang="zh-TW" sz="2000" dirty="0">
                <a:latin typeface="標楷體" panose="03000509000000000000" pitchFamily="65" charset="-120"/>
                <a:ea typeface="標楷體" panose="03000509000000000000" pitchFamily="65" charset="-120"/>
              </a:rPr>
              <a:t>主任、柏林自由大學獸醫學院動物福利審查長）</a:t>
            </a:r>
          </a:p>
          <a:p>
            <a:r>
              <a:rPr lang="en-US" altLang="zh-TW" sz="2000" b="1" dirty="0" err="1" smtClean="0"/>
              <a:t>Loka</a:t>
            </a:r>
            <a:r>
              <a:rPr lang="en-US" altLang="zh-TW" sz="2000" b="1" dirty="0" smtClean="0"/>
              <a:t> </a:t>
            </a:r>
            <a:r>
              <a:rPr lang="en-US" altLang="zh-TW" sz="2000" b="1" dirty="0" err="1" smtClean="0"/>
              <a:t>Mitra</a:t>
            </a:r>
            <a:r>
              <a:rPr lang="zh-TW" altLang="zh-TW" sz="2400" b="1" dirty="0" smtClean="0">
                <a:latin typeface="Times New Roman" panose="02020603050405020304" pitchFamily="18" charset="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Founder and President of </a:t>
            </a:r>
            <a:r>
              <a:rPr lang="en-US" altLang="zh-TW" sz="2000" dirty="0" err="1">
                <a:latin typeface="Times New Roman" panose="02020603050405020304" pitchFamily="18" charset="0"/>
                <a:cs typeface="Times New Roman" panose="02020603050405020304" pitchFamily="18" charset="0"/>
              </a:rPr>
              <a:t>Nagarjuna</a:t>
            </a:r>
            <a:r>
              <a:rPr lang="en-US" altLang="zh-TW" sz="2000" dirty="0">
                <a:latin typeface="Times New Roman" panose="02020603050405020304" pitchFamily="18" charset="0"/>
                <a:cs typeface="Times New Roman" panose="02020603050405020304" pitchFamily="18" charset="0"/>
              </a:rPr>
              <a:t> Training Institute</a:t>
            </a:r>
            <a:r>
              <a:rPr lang="zh-TW" altLang="zh-TW" sz="2400" b="1" dirty="0">
                <a:latin typeface="Times New Roman" panose="02020603050405020304" pitchFamily="18" charset="0"/>
                <a:cs typeface="Times New Roman" panose="02020603050405020304" pitchFamily="18" charset="0"/>
              </a:rPr>
              <a:t>；</a:t>
            </a:r>
            <a:r>
              <a:rPr lang="zh-TW" altLang="zh-TW" sz="2000" dirty="0">
                <a:latin typeface="標楷體" panose="03000509000000000000" pitchFamily="65" charset="-120"/>
                <a:ea typeface="標楷體" panose="03000509000000000000" pitchFamily="65" charset="-120"/>
              </a:rPr>
              <a:t>印度龍樹學院創辦人及院長</a:t>
            </a:r>
            <a:r>
              <a:rPr lang="zh-TW" altLang="zh-TW" sz="2400" b="1" dirty="0"/>
              <a:t>）</a:t>
            </a:r>
          </a:p>
          <a:p>
            <a:r>
              <a:rPr lang="en-US" altLang="zh-TW" sz="2000" b="1" dirty="0" err="1"/>
              <a:t>Shusuke</a:t>
            </a:r>
            <a:r>
              <a:rPr lang="en-US" altLang="zh-TW" sz="2000" b="1" dirty="0"/>
              <a:t> </a:t>
            </a:r>
            <a:r>
              <a:rPr lang="en-US" altLang="zh-TW" sz="2000" b="1" dirty="0" smtClean="0"/>
              <a:t>SATO</a:t>
            </a:r>
            <a:r>
              <a:rPr lang="zh-TW" altLang="zh-TW" sz="2000" b="1" dirty="0">
                <a:latin typeface="Times New Roman" panose="02020603050405020304" pitchFamily="18" charset="0"/>
                <a:cs typeface="Times New Roman" panose="02020603050405020304" pitchFamily="18" charset="0"/>
              </a:rPr>
              <a:t> （ </a:t>
            </a:r>
            <a:r>
              <a:rPr lang="en-US" altLang="zh-TW" sz="2000" dirty="0" smtClean="0">
                <a:latin typeface="Times New Roman" panose="02020603050405020304" pitchFamily="18" charset="0"/>
                <a:cs typeface="Times New Roman" panose="02020603050405020304" pitchFamily="18" charset="0"/>
              </a:rPr>
              <a:t>Professor, Graduate School of Agricultural Science, Tohoku University</a:t>
            </a:r>
            <a:r>
              <a:rPr lang="zh-TW" altLang="zh-TW" sz="2000" dirty="0" smtClean="0"/>
              <a:t>；</a:t>
            </a:r>
            <a:r>
              <a:rPr lang="zh-TW" altLang="zh-TW" sz="2000" dirty="0">
                <a:latin typeface="標楷體" panose="03000509000000000000" pitchFamily="65" charset="-120"/>
                <a:ea typeface="標楷體" panose="03000509000000000000" pitchFamily="65" charset="-120"/>
              </a:rPr>
              <a:t>日本東北大學農業科學研究所教授</a:t>
            </a:r>
            <a:r>
              <a:rPr lang="zh-TW" altLang="zh-TW" sz="2400" b="1" dirty="0"/>
              <a:t>）</a:t>
            </a:r>
          </a:p>
          <a:p>
            <a:r>
              <a:rPr lang="en-US" altLang="zh-TW" sz="2000" b="1" dirty="0"/>
              <a:t>Alvin See </a:t>
            </a:r>
            <a:r>
              <a:rPr lang="en-US" altLang="zh-TW" sz="2000" b="1" dirty="0" smtClean="0"/>
              <a:t>Wei-Liang</a:t>
            </a:r>
            <a:r>
              <a:rPr lang="zh-TW" altLang="zh-TW" sz="2400" b="1" dirty="0" smtClean="0">
                <a:latin typeface="Times New Roman" panose="02020603050405020304" pitchFamily="18" charset="0"/>
                <a:cs typeface="Times New Roman" panose="02020603050405020304" pitchFamily="18" charset="0"/>
              </a:rPr>
              <a:t>（</a:t>
            </a:r>
            <a:r>
              <a:rPr lang="en-US" altLang="zh-TW" sz="2000" dirty="0">
                <a:latin typeface="Times New Roman" panose="02020603050405020304" pitchFamily="18" charset="0"/>
                <a:cs typeface="Times New Roman" panose="02020603050405020304" pitchFamily="18" charset="0"/>
              </a:rPr>
              <a:t>Assistant Professor of Law, School of Law, Singapore Management University</a:t>
            </a:r>
            <a:r>
              <a:rPr lang="zh-TW" altLang="zh-TW" sz="2400" b="1" dirty="0"/>
              <a:t>；</a:t>
            </a:r>
            <a:r>
              <a:rPr lang="zh-TW" altLang="zh-TW" sz="2000" dirty="0">
                <a:latin typeface="標楷體" panose="03000509000000000000" pitchFamily="65" charset="-120"/>
                <a:ea typeface="標楷體" panose="03000509000000000000" pitchFamily="65" charset="-120"/>
              </a:rPr>
              <a:t>新加坡管理大學法學院法學助理教授</a:t>
            </a:r>
            <a:r>
              <a:rPr lang="zh-TW" altLang="zh-TW" sz="2400" b="1" dirty="0"/>
              <a:t>）</a:t>
            </a:r>
          </a:p>
          <a:p>
            <a:r>
              <a:rPr lang="zh-TW" altLang="zh-TW" sz="2400" b="1" dirty="0">
                <a:latin typeface="標楷體" panose="03000509000000000000" pitchFamily="65" charset="-120"/>
                <a:ea typeface="標楷體" panose="03000509000000000000" pitchFamily="65" charset="-120"/>
              </a:rPr>
              <a:t>蔣勁松</a:t>
            </a:r>
            <a:r>
              <a:rPr lang="zh-TW" altLang="zh-TW" sz="2400" b="1" dirty="0"/>
              <a:t>（</a:t>
            </a:r>
            <a:r>
              <a:rPr lang="zh-TW" altLang="zh-TW" sz="2000" dirty="0">
                <a:latin typeface="標楷體" panose="03000509000000000000" pitchFamily="65" charset="-120"/>
                <a:ea typeface="標楷體" panose="03000509000000000000" pitchFamily="65" charset="-120"/>
              </a:rPr>
              <a:t>中國清華大學科學技術與社會研究所副教授</a:t>
            </a:r>
            <a:r>
              <a:rPr lang="zh-TW" altLang="zh-TW" sz="2400" b="1" dirty="0"/>
              <a:t>）</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3670693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3200" b="1" dirty="0" smtClean="0">
                <a:latin typeface="標楷體" panose="03000509000000000000" pitchFamily="65" charset="-120"/>
                <a:ea typeface="標楷體" panose="03000509000000000000" pitchFamily="65" charset="-120"/>
              </a:rPr>
              <a:t>附錄二</a:t>
            </a:r>
            <a:r>
              <a:rPr lang="zh-TW" altLang="en-US" sz="3200" b="1" dirty="0" smtClean="0">
                <a:latin typeface="新細明體"/>
                <a:ea typeface="新細明體"/>
              </a:rPr>
              <a:t>：</a:t>
            </a:r>
            <a:r>
              <a:rPr lang="zh-TW" altLang="en-US" sz="3200" b="1" dirty="0">
                <a:latin typeface="標楷體" panose="03000509000000000000" pitchFamily="65" charset="-120"/>
                <a:ea typeface="標楷體" panose="03000509000000000000" pitchFamily="65" charset="-120"/>
              </a:rPr>
              <a:t>發表</a:t>
            </a:r>
            <a:r>
              <a:rPr lang="zh-TW" altLang="en-US" sz="3200" b="1" dirty="0" smtClean="0">
                <a:latin typeface="標楷體" panose="03000509000000000000" pitchFamily="65" charset="-120"/>
                <a:ea typeface="標楷體" panose="03000509000000000000" pitchFamily="65" charset="-120"/>
              </a:rPr>
              <a:t>人名冊－國內邀</a:t>
            </a:r>
            <a:r>
              <a:rPr lang="zh-TW" altLang="en-US" sz="3200" b="1" dirty="0">
                <a:latin typeface="標楷體" panose="03000509000000000000" pitchFamily="65" charset="-120"/>
                <a:ea typeface="標楷體" panose="03000509000000000000" pitchFamily="65" charset="-120"/>
              </a:rPr>
              <a:t>稿</a:t>
            </a:r>
            <a:br>
              <a:rPr lang="zh-TW" altLang="en-US"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908385" y="1196752"/>
            <a:ext cx="8229600" cy="4968552"/>
          </a:xfrm>
        </p:spPr>
        <p:txBody>
          <a:bodyPr>
            <a:normAutofit fontScale="55000" lnSpcReduction="20000"/>
          </a:bodyPr>
          <a:lstStyle/>
          <a:p>
            <a:r>
              <a:rPr lang="zh-TW" altLang="zh-TW" sz="3600" dirty="0">
                <a:latin typeface="標楷體" panose="03000509000000000000" pitchFamily="65" charset="-120"/>
                <a:ea typeface="標楷體" panose="03000509000000000000" pitchFamily="65" charset="-120"/>
              </a:rPr>
              <a:t>王毓正</a:t>
            </a:r>
            <a:r>
              <a:rPr lang="zh-TW" altLang="zh-TW" dirty="0">
                <a:latin typeface="標楷體" panose="03000509000000000000" pitchFamily="65" charset="-120"/>
                <a:ea typeface="標楷體" panose="03000509000000000000" pitchFamily="65" charset="-120"/>
              </a:rPr>
              <a:t>（國立成功大學法律學系副教授）</a:t>
            </a:r>
          </a:p>
          <a:p>
            <a:r>
              <a:rPr lang="zh-TW" altLang="zh-TW" sz="3600" dirty="0">
                <a:latin typeface="標楷體" panose="03000509000000000000" pitchFamily="65" charset="-120"/>
                <a:ea typeface="標楷體" panose="03000509000000000000" pitchFamily="65" charset="-120"/>
              </a:rPr>
              <a:t>石慧瑩</a:t>
            </a:r>
            <a:r>
              <a:rPr lang="zh-TW" altLang="zh-TW" dirty="0">
                <a:latin typeface="標楷體" panose="03000509000000000000" pitchFamily="65" charset="-120"/>
                <a:ea typeface="標楷體" panose="03000509000000000000" pitchFamily="65" charset="-120"/>
              </a:rPr>
              <a:t>（國立中央大學客家系助理教授）</a:t>
            </a:r>
          </a:p>
          <a:p>
            <a:r>
              <a:rPr lang="zh-TW" altLang="zh-TW" sz="3600" dirty="0">
                <a:latin typeface="標楷體" panose="03000509000000000000" pitchFamily="65" charset="-120"/>
                <a:ea typeface="標楷體" panose="03000509000000000000" pitchFamily="65" charset="-120"/>
              </a:rPr>
              <a:t>李瑞全</a:t>
            </a:r>
            <a:r>
              <a:rPr lang="zh-TW" altLang="zh-TW" dirty="0">
                <a:latin typeface="標楷體" panose="03000509000000000000" pitchFamily="65" charset="-120"/>
                <a:ea typeface="標楷體" panose="03000509000000000000" pitchFamily="65" charset="-120"/>
              </a:rPr>
              <a:t>（國立中央大學哲學研究所教授）</a:t>
            </a:r>
          </a:p>
          <a:p>
            <a:r>
              <a:rPr lang="zh-TW" altLang="zh-TW" sz="3600" dirty="0">
                <a:latin typeface="標楷體" panose="03000509000000000000" pitchFamily="65" charset="-120"/>
                <a:ea typeface="標楷體" panose="03000509000000000000" pitchFamily="65" charset="-120"/>
              </a:rPr>
              <a:t>吳宗憲</a:t>
            </a:r>
            <a:r>
              <a:rPr lang="zh-TW" altLang="zh-TW" dirty="0">
                <a:latin typeface="標楷體" panose="03000509000000000000" pitchFamily="65" charset="-120"/>
                <a:ea typeface="標楷體" panose="03000509000000000000" pitchFamily="65" charset="-120"/>
              </a:rPr>
              <a:t>（國立台南大學行政管理學系副教授）</a:t>
            </a:r>
          </a:p>
          <a:p>
            <a:r>
              <a:rPr lang="zh-TW" altLang="zh-TW" sz="3600" dirty="0">
                <a:latin typeface="標楷體" panose="03000509000000000000" pitchFamily="65" charset="-120"/>
                <a:ea typeface="標楷體" panose="03000509000000000000" pitchFamily="65" charset="-120"/>
              </a:rPr>
              <a:t>何宗勳</a:t>
            </a:r>
            <a:r>
              <a:rPr lang="zh-TW" altLang="zh-TW" dirty="0">
                <a:latin typeface="標楷體" panose="03000509000000000000" pitchFamily="65" charset="-120"/>
                <a:ea typeface="標楷體" panose="03000509000000000000" pitchFamily="65" charset="-120"/>
              </a:rPr>
              <a:t>（中華民國關懷生命協會執行長）</a:t>
            </a:r>
          </a:p>
          <a:p>
            <a:r>
              <a:rPr lang="zh-TW" altLang="zh-TW" sz="3600" dirty="0">
                <a:latin typeface="標楷體" panose="03000509000000000000" pitchFamily="65" charset="-120"/>
                <a:ea typeface="標楷體" panose="03000509000000000000" pitchFamily="65" charset="-120"/>
              </a:rPr>
              <a:t>林金木</a:t>
            </a:r>
            <a:r>
              <a:rPr lang="zh-TW" altLang="zh-TW" dirty="0">
                <a:latin typeface="標楷體" panose="03000509000000000000" pitchFamily="65" charset="-120"/>
                <a:ea typeface="標楷體" panose="03000509000000000000" pitchFamily="65" charset="-120"/>
              </a:rPr>
              <a:t>（玄奘大學宗教學系副教授）</a:t>
            </a:r>
          </a:p>
          <a:p>
            <a:r>
              <a:rPr lang="zh-TW" altLang="zh-TW" sz="3600" dirty="0">
                <a:latin typeface="標楷體" panose="03000509000000000000" pitchFamily="65" charset="-120"/>
                <a:ea typeface="標楷體" panose="03000509000000000000" pitchFamily="65" charset="-120"/>
              </a:rPr>
              <a:t>林朝成</a:t>
            </a:r>
            <a:r>
              <a:rPr lang="zh-TW" altLang="zh-TW" dirty="0">
                <a:latin typeface="標楷體" panose="03000509000000000000" pitchFamily="65" charset="-120"/>
                <a:ea typeface="標楷體" panose="03000509000000000000" pitchFamily="65" charset="-120"/>
              </a:rPr>
              <a:t>（國立成功大學中文系教授）</a:t>
            </a:r>
          </a:p>
          <a:p>
            <a:r>
              <a:rPr lang="zh-TW" altLang="zh-TW" sz="3600" dirty="0">
                <a:latin typeface="標楷體" panose="03000509000000000000" pitchFamily="65" charset="-120"/>
                <a:ea typeface="標楷體" panose="03000509000000000000" pitchFamily="65" charset="-120"/>
              </a:rPr>
              <a:t>根瑟‧馬庫斯</a:t>
            </a:r>
            <a:r>
              <a:rPr lang="zh-TW" altLang="zh-TW" dirty="0">
                <a:latin typeface="標楷體" panose="03000509000000000000" pitchFamily="65" charset="-120"/>
                <a:ea typeface="標楷體" panose="03000509000000000000" pitchFamily="65" charset="-120"/>
              </a:rPr>
              <a:t>（玄奘大學宗教學系副教授）</a:t>
            </a:r>
          </a:p>
          <a:p>
            <a:r>
              <a:rPr lang="zh-TW" altLang="zh-TW" sz="3600" dirty="0">
                <a:latin typeface="標楷體" panose="03000509000000000000" pitchFamily="65" charset="-120"/>
                <a:ea typeface="標楷體" panose="03000509000000000000" pitchFamily="65" charset="-120"/>
              </a:rPr>
              <a:t>張瓈文</a:t>
            </a:r>
            <a:r>
              <a:rPr lang="zh-TW" altLang="zh-TW" dirty="0">
                <a:latin typeface="標楷體" panose="03000509000000000000" pitchFamily="65" charset="-120"/>
                <a:ea typeface="標楷體" panose="03000509000000000000" pitchFamily="65" charset="-120"/>
              </a:rPr>
              <a:t>（輔仁大學英國語文學系副教授）</a:t>
            </a:r>
          </a:p>
          <a:p>
            <a:r>
              <a:rPr lang="zh-TW" altLang="zh-TW" sz="3600" dirty="0">
                <a:latin typeface="標楷體" panose="03000509000000000000" pitchFamily="65" charset="-120"/>
                <a:ea typeface="標楷體" panose="03000509000000000000" pitchFamily="65" charset="-120"/>
              </a:rPr>
              <a:t>陳慈美</a:t>
            </a:r>
            <a:r>
              <a:rPr lang="zh-TW" altLang="zh-TW" dirty="0">
                <a:latin typeface="標楷體" panose="03000509000000000000" pitchFamily="65" charset="-120"/>
                <a:ea typeface="標楷體" panose="03000509000000000000" pitchFamily="65" charset="-120"/>
              </a:rPr>
              <a:t>（生態關懷者協會祕書長）</a:t>
            </a:r>
          </a:p>
          <a:p>
            <a:r>
              <a:rPr lang="zh-TW" altLang="zh-TW" sz="3600" dirty="0">
                <a:latin typeface="標楷體" panose="03000509000000000000" pitchFamily="65" charset="-120"/>
                <a:ea typeface="標楷體" panose="03000509000000000000" pitchFamily="65" charset="-120"/>
              </a:rPr>
              <a:t>黃運喜</a:t>
            </a:r>
            <a:r>
              <a:rPr lang="zh-TW" altLang="zh-TW" dirty="0">
                <a:latin typeface="標楷體" panose="03000509000000000000" pitchFamily="65" charset="-120"/>
                <a:ea typeface="標楷體" panose="03000509000000000000" pitchFamily="65" charset="-120"/>
              </a:rPr>
              <a:t>（玄奘大學宗教學系教授）</a:t>
            </a:r>
          </a:p>
          <a:p>
            <a:r>
              <a:rPr lang="zh-TW" altLang="zh-TW" sz="3600" dirty="0">
                <a:latin typeface="標楷體" panose="03000509000000000000" pitchFamily="65" charset="-120"/>
                <a:ea typeface="標楷體" panose="03000509000000000000" pitchFamily="65" charset="-120"/>
              </a:rPr>
              <a:t>葉力森</a:t>
            </a:r>
            <a:r>
              <a:rPr lang="zh-TW" altLang="zh-TW" dirty="0">
                <a:latin typeface="標楷體" panose="03000509000000000000" pitchFamily="65" charset="-120"/>
                <a:ea typeface="標楷體" panose="03000509000000000000" pitchFamily="65" charset="-120"/>
              </a:rPr>
              <a:t>（國立台灣大學獸醫專業學院臨床動物醫學研究所教授）</a:t>
            </a:r>
          </a:p>
          <a:p>
            <a:r>
              <a:rPr lang="zh-TW" altLang="zh-TW" sz="3600" dirty="0">
                <a:latin typeface="標楷體" panose="03000509000000000000" pitchFamily="65" charset="-120"/>
                <a:ea typeface="標楷體" panose="03000509000000000000" pitchFamily="65" charset="-120"/>
              </a:rPr>
              <a:t>劉光明</a:t>
            </a:r>
            <a:r>
              <a:rPr lang="zh-TW" altLang="zh-TW" dirty="0">
                <a:latin typeface="標楷體" panose="03000509000000000000" pitchFamily="65" charset="-120"/>
                <a:ea typeface="標楷體" panose="03000509000000000000" pitchFamily="65" charset="-120"/>
              </a:rPr>
              <a:t>（國立台灣海洋大學海洋事務與資源管理研究所專任教授）</a:t>
            </a:r>
          </a:p>
          <a:p>
            <a:r>
              <a:rPr lang="zh-TW" altLang="zh-TW" sz="3600" dirty="0">
                <a:latin typeface="標楷體" panose="03000509000000000000" pitchFamily="65" charset="-120"/>
                <a:ea typeface="標楷體" panose="03000509000000000000" pitchFamily="65" charset="-120"/>
              </a:rPr>
              <a:t>鄭維儀</a:t>
            </a:r>
            <a:r>
              <a:rPr lang="zh-TW" altLang="zh-TW" dirty="0">
                <a:latin typeface="標楷體" panose="03000509000000000000" pitchFamily="65" charset="-120"/>
                <a:ea typeface="標楷體" panose="03000509000000000000" pitchFamily="65" charset="-120"/>
              </a:rPr>
              <a:t>（玄奘大學宗教學系助理教授）</a:t>
            </a:r>
          </a:p>
          <a:p>
            <a:r>
              <a:rPr lang="zh-TW" altLang="zh-TW" sz="3600" dirty="0" smtClean="0">
                <a:latin typeface="標楷體" panose="03000509000000000000" pitchFamily="65" charset="-120"/>
                <a:ea typeface="標楷體" panose="03000509000000000000" pitchFamily="65" charset="-120"/>
              </a:rPr>
              <a:t>釋</a:t>
            </a:r>
            <a:r>
              <a:rPr lang="zh-TW" altLang="zh-TW" sz="3600" dirty="0">
                <a:latin typeface="標楷體" panose="03000509000000000000" pitchFamily="65" charset="-120"/>
                <a:ea typeface="標楷體" panose="03000509000000000000" pitchFamily="65" charset="-120"/>
              </a:rPr>
              <a:t>昭慧</a:t>
            </a:r>
            <a:r>
              <a:rPr lang="zh-TW" altLang="zh-TW" dirty="0">
                <a:latin typeface="標楷體" panose="03000509000000000000" pitchFamily="65" charset="-120"/>
                <a:ea typeface="標楷體" panose="03000509000000000000" pitchFamily="65" charset="-120"/>
              </a:rPr>
              <a:t>（玄奘大學宗教學系教授兼系主任）</a:t>
            </a:r>
          </a:p>
          <a:p>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5466690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pPr algn="l"/>
            <a:r>
              <a:rPr lang="zh-TW" altLang="en-US" sz="3200" b="1" dirty="0" smtClean="0">
                <a:latin typeface="標楷體" panose="03000509000000000000" pitchFamily="65" charset="-120"/>
                <a:ea typeface="標楷體" panose="03000509000000000000" pitchFamily="65" charset="-120"/>
              </a:rPr>
              <a:t>附錄二</a:t>
            </a:r>
            <a:r>
              <a:rPr lang="zh-TW" altLang="en-US" sz="3200" b="1" dirty="0" smtClean="0">
                <a:latin typeface="新細明體"/>
                <a:ea typeface="新細明體"/>
              </a:rPr>
              <a:t>：</a:t>
            </a:r>
            <a:r>
              <a:rPr lang="zh-TW" altLang="en-US" sz="3200" b="1" dirty="0">
                <a:latin typeface="標楷體" panose="03000509000000000000" pitchFamily="65" charset="-120"/>
                <a:ea typeface="標楷體" panose="03000509000000000000" pitchFamily="65" charset="-120"/>
              </a:rPr>
              <a:t>發表</a:t>
            </a:r>
            <a:r>
              <a:rPr lang="zh-TW" altLang="en-US" sz="3200" b="1" dirty="0" smtClean="0">
                <a:latin typeface="標楷體" panose="03000509000000000000" pitchFamily="65" charset="-120"/>
                <a:ea typeface="標楷體" panose="03000509000000000000" pitchFamily="65" charset="-120"/>
              </a:rPr>
              <a:t>人名冊－徵稿</a:t>
            </a:r>
            <a:r>
              <a:rPr lang="zh-TW" altLang="en-US" sz="3200" b="1" dirty="0">
                <a:latin typeface="標楷體" panose="03000509000000000000" pitchFamily="65" charset="-120"/>
                <a:ea typeface="標楷體" panose="03000509000000000000" pitchFamily="65" charset="-120"/>
              </a:rPr>
              <a:t/>
            </a:r>
            <a:br>
              <a:rPr lang="zh-TW" altLang="en-US" sz="3200" b="1" dirty="0">
                <a:latin typeface="標楷體" panose="03000509000000000000" pitchFamily="65" charset="-120"/>
                <a:ea typeface="標楷體" panose="03000509000000000000" pitchFamily="65" charset="-120"/>
              </a:rPr>
            </a:br>
            <a:endParaRPr lang="zh-TW" altLang="en-US" sz="3200" b="1" dirty="0">
              <a:latin typeface="標楷體" panose="03000509000000000000" pitchFamily="65" charset="-120"/>
              <a:ea typeface="標楷體" panose="03000509000000000000" pitchFamily="65" charset="-120"/>
            </a:endParaRPr>
          </a:p>
        </p:txBody>
      </p:sp>
      <p:sp>
        <p:nvSpPr>
          <p:cNvPr id="3" name="內容版面配置區 2"/>
          <p:cNvSpPr>
            <a:spLocks noGrp="1"/>
          </p:cNvSpPr>
          <p:nvPr>
            <p:ph idx="1"/>
          </p:nvPr>
        </p:nvSpPr>
        <p:spPr>
          <a:xfrm>
            <a:off x="914400" y="1412776"/>
            <a:ext cx="8229600" cy="4525963"/>
          </a:xfrm>
        </p:spPr>
        <p:txBody>
          <a:bodyPr>
            <a:normAutofit/>
          </a:bodyPr>
          <a:lstStyle/>
          <a:p>
            <a:pPr>
              <a:lnSpc>
                <a:spcPct val="80000"/>
              </a:lnSpc>
              <a:spcBef>
                <a:spcPts val="1800"/>
              </a:spcBef>
            </a:pPr>
            <a:r>
              <a:rPr lang="zh-TW" altLang="zh-TW" sz="2400" dirty="0">
                <a:latin typeface="標楷體" panose="03000509000000000000" pitchFamily="65" charset="-120"/>
                <a:ea typeface="標楷體" panose="03000509000000000000" pitchFamily="65" charset="-120"/>
              </a:rPr>
              <a:t>王萱茹</a:t>
            </a:r>
            <a:r>
              <a:rPr lang="zh-TW" altLang="zh-TW" sz="2000" dirty="0">
                <a:latin typeface="標楷體" panose="03000509000000000000" pitchFamily="65" charset="-120"/>
                <a:ea typeface="標楷體" panose="03000509000000000000" pitchFamily="65" charset="-120"/>
              </a:rPr>
              <a:t>（國立中央大學哲學研究所博士候選人）</a:t>
            </a:r>
          </a:p>
          <a:p>
            <a:pPr>
              <a:lnSpc>
                <a:spcPct val="80000"/>
              </a:lnSpc>
              <a:spcBef>
                <a:spcPts val="1800"/>
              </a:spcBef>
            </a:pPr>
            <a:r>
              <a:rPr lang="zh-TW" altLang="zh-TW" sz="2400" dirty="0">
                <a:latin typeface="標楷體" panose="03000509000000000000" pitchFamily="65" charset="-120"/>
                <a:ea typeface="標楷體" panose="03000509000000000000" pitchFamily="65" charset="-120"/>
              </a:rPr>
              <a:t>吳光平</a:t>
            </a:r>
            <a:r>
              <a:rPr lang="zh-TW" altLang="zh-TW" sz="2000" dirty="0">
                <a:latin typeface="標楷體" panose="03000509000000000000" pitchFamily="65" charset="-120"/>
                <a:ea typeface="標楷體" panose="03000509000000000000" pitchFamily="65" charset="-120"/>
              </a:rPr>
              <a:t>（開南大學法律學系暨研究所專任助理教授）</a:t>
            </a:r>
          </a:p>
          <a:p>
            <a:pPr>
              <a:lnSpc>
                <a:spcPct val="80000"/>
              </a:lnSpc>
              <a:spcBef>
                <a:spcPts val="1800"/>
              </a:spcBef>
            </a:pPr>
            <a:r>
              <a:rPr lang="zh-TW" altLang="zh-TW" sz="2400" dirty="0">
                <a:latin typeface="標楷體" panose="03000509000000000000" pitchFamily="65" charset="-120"/>
                <a:ea typeface="標楷體" panose="03000509000000000000" pitchFamily="65" charset="-120"/>
              </a:rPr>
              <a:t>吳惠齡</a:t>
            </a:r>
            <a:r>
              <a:rPr lang="zh-TW" altLang="zh-TW" sz="2000" dirty="0">
                <a:latin typeface="標楷體" panose="03000509000000000000" pitchFamily="65" charset="-120"/>
                <a:ea typeface="標楷體" panose="03000509000000000000" pitchFamily="65" charset="-120"/>
              </a:rPr>
              <a:t>（國立中央大學哲學研究所博士候選人）</a:t>
            </a:r>
          </a:p>
          <a:p>
            <a:pPr>
              <a:lnSpc>
                <a:spcPct val="80000"/>
              </a:lnSpc>
              <a:spcBef>
                <a:spcPts val="1800"/>
              </a:spcBef>
            </a:pPr>
            <a:r>
              <a:rPr lang="zh-TW" altLang="zh-TW" sz="2400" dirty="0">
                <a:latin typeface="標楷體" panose="03000509000000000000" pitchFamily="65" charset="-120"/>
                <a:ea typeface="標楷體" panose="03000509000000000000" pitchFamily="65" charset="-120"/>
              </a:rPr>
              <a:t>林建德</a:t>
            </a:r>
            <a:r>
              <a:rPr lang="zh-TW" altLang="zh-TW" sz="2000" dirty="0">
                <a:latin typeface="標楷體" panose="03000509000000000000" pitchFamily="65" charset="-120"/>
                <a:ea typeface="標楷體" panose="03000509000000000000" pitchFamily="65" charset="-120"/>
              </a:rPr>
              <a:t>（佛教慈濟大學宗教與人文研究所副教授）</a:t>
            </a:r>
          </a:p>
          <a:p>
            <a:pPr>
              <a:lnSpc>
                <a:spcPct val="80000"/>
              </a:lnSpc>
              <a:spcBef>
                <a:spcPts val="1800"/>
              </a:spcBef>
            </a:pPr>
            <a:r>
              <a:rPr lang="zh-TW" altLang="zh-TW" sz="2400" dirty="0" smtClean="0">
                <a:latin typeface="標楷體" panose="03000509000000000000" pitchFamily="65" charset="-120"/>
                <a:ea typeface="標楷體" panose="03000509000000000000" pitchFamily="65" charset="-120"/>
              </a:rPr>
              <a:t>張馨文</a:t>
            </a:r>
            <a:r>
              <a:rPr lang="zh-TW" altLang="zh-TW" sz="2000" dirty="0">
                <a:latin typeface="標楷體" panose="03000509000000000000" pitchFamily="65" charset="-120"/>
                <a:ea typeface="標楷體" panose="03000509000000000000" pitchFamily="65" charset="-120"/>
              </a:rPr>
              <a:t>（玄奘大學通識教育中心教師）</a:t>
            </a:r>
          </a:p>
          <a:p>
            <a:pPr>
              <a:lnSpc>
                <a:spcPct val="80000"/>
              </a:lnSpc>
              <a:spcBef>
                <a:spcPts val="1800"/>
              </a:spcBef>
            </a:pPr>
            <a:r>
              <a:rPr lang="zh-TW" altLang="zh-TW" sz="2400" dirty="0">
                <a:latin typeface="標楷體" panose="03000509000000000000" pitchFamily="65" charset="-120"/>
                <a:ea typeface="標楷體" panose="03000509000000000000" pitchFamily="65" charset="-120"/>
              </a:rPr>
              <a:t>陳汝吟</a:t>
            </a:r>
            <a:r>
              <a:rPr lang="zh-TW" altLang="zh-TW" sz="2000" dirty="0">
                <a:latin typeface="標楷體" panose="03000509000000000000" pitchFamily="65" charset="-120"/>
                <a:ea typeface="標楷體" panose="03000509000000000000" pitchFamily="65" charset="-120"/>
              </a:rPr>
              <a:t>（玄奘大學法律學系助理教授）</a:t>
            </a:r>
          </a:p>
          <a:p>
            <a:pPr>
              <a:lnSpc>
                <a:spcPct val="80000"/>
              </a:lnSpc>
              <a:spcBef>
                <a:spcPts val="1800"/>
              </a:spcBef>
            </a:pPr>
            <a:r>
              <a:rPr lang="zh-TW" altLang="zh-TW" sz="2400" dirty="0">
                <a:latin typeface="標楷體" panose="03000509000000000000" pitchFamily="65" charset="-120"/>
                <a:ea typeface="標楷體" panose="03000509000000000000" pitchFamily="65" charset="-120"/>
              </a:rPr>
              <a:t>陳</a:t>
            </a:r>
            <a:r>
              <a:rPr lang="en-US" altLang="zh-TW" sz="2400" dirty="0">
                <a:latin typeface="標楷體" panose="03000509000000000000" pitchFamily="65" charset="-120"/>
                <a:ea typeface="標楷體" panose="03000509000000000000" pitchFamily="65" charset="-120"/>
              </a:rPr>
              <a:t>  </a:t>
            </a:r>
            <a:r>
              <a:rPr lang="zh-TW" altLang="zh-TW" sz="2400" dirty="0">
                <a:latin typeface="標楷體" panose="03000509000000000000" pitchFamily="65" charset="-120"/>
                <a:ea typeface="標楷體" panose="03000509000000000000" pitchFamily="65" charset="-120"/>
              </a:rPr>
              <a:t>維</a:t>
            </a:r>
            <a:r>
              <a:rPr lang="zh-TW" altLang="zh-TW" sz="2000" dirty="0">
                <a:latin typeface="標楷體" panose="03000509000000000000" pitchFamily="65" charset="-120"/>
                <a:ea typeface="標楷體" panose="03000509000000000000" pitchFamily="65" charset="-120"/>
              </a:rPr>
              <a:t>（健行科技大學兼任講師）</a:t>
            </a:r>
          </a:p>
          <a:p>
            <a:pPr>
              <a:spcBef>
                <a:spcPts val="1800"/>
              </a:spcBef>
            </a:pPr>
            <a:endParaRPr lang="zh-TW" altLang="en-US"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729099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9000"/>
                <a:satMod val="300000"/>
              </a:schemeClr>
              <a:schemeClr val="bg2">
                <a:tint val="90000"/>
                <a:satMod val="225000"/>
              </a:schemeClr>
            </a:duotone>
            <a:extLst>
              <a:ext uri="{BEBA8EAE-BF5A-486C-A8C5-ECC9F3942E4B}">
                <a14:imgProps xmlns:a14="http://schemas.microsoft.com/office/drawing/2010/main">
                  <a14:imgLayer r:embed="rId4">
                    <a14:imgEffect>
                      <a14:sharpenSoften amount="-91000"/>
                    </a14:imgEffect>
                  </a14:imgLayer>
                </a14:imgProps>
              </a:ext>
            </a:extLst>
          </a:blip>
          <a:tile tx="0" ty="0" sx="90000" sy="90000" flip="xy" algn="tl"/>
        </a:blipFill>
        <a:effectLst/>
      </p:bgPr>
    </p:bg>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1763688" y="1700808"/>
            <a:ext cx="1994068" cy="1656184"/>
          </a:xfrm>
        </p:spPr>
        <p:txBody>
          <a:bodyPr/>
          <a:lstStyle/>
          <a:p>
            <a:pPr marL="0" eaLnBrk="1" hangingPunct="1"/>
            <a:r>
              <a:rPr lang="zh-TW" altLang="en-US" sz="4400" dirty="0" smtClean="0">
                <a:ea typeface="標楷體" pitchFamily="65" charset="-120"/>
              </a:rPr>
              <a:t>感謝</a:t>
            </a:r>
          </a:p>
          <a:p>
            <a:pPr marL="0" eaLnBrk="1" hangingPunct="1"/>
            <a:r>
              <a:rPr lang="zh-TW" altLang="en-US" sz="4400" dirty="0" smtClean="0">
                <a:ea typeface="標楷體" pitchFamily="65" charset="-120"/>
              </a:rPr>
              <a:t>答問</a:t>
            </a:r>
            <a:endParaRPr lang="en-US" altLang="zh-TW" sz="4400" dirty="0" smtClean="0">
              <a:ea typeface="標楷體" pitchFamily="65" charset="-120"/>
            </a:endParaRPr>
          </a:p>
        </p:txBody>
      </p:sp>
      <p:sp>
        <p:nvSpPr>
          <p:cNvPr id="5" name="文字方塊 4"/>
          <p:cNvSpPr txBox="1"/>
          <p:nvPr/>
        </p:nvSpPr>
        <p:spPr>
          <a:xfrm>
            <a:off x="1403648" y="508846"/>
            <a:ext cx="4037986" cy="1015663"/>
          </a:xfrm>
          <a:prstGeom prst="rect">
            <a:avLst/>
          </a:prstGeom>
          <a:noFill/>
        </p:spPr>
        <p:txBody>
          <a:bodyPr wrap="square" rtlCol="0">
            <a:spAutoFit/>
          </a:bodyPr>
          <a:lstStyle/>
          <a:p>
            <a:pPr fontAlgn="base">
              <a:spcBef>
                <a:spcPct val="0"/>
              </a:spcBef>
              <a:spcAft>
                <a:spcPct val="0"/>
              </a:spcAft>
            </a:pPr>
            <a:r>
              <a:rPr kumimoji="1" lang="zh-TW" altLang="en-US" sz="6000" b="1" spc="600" dirty="0">
                <a:solidFill>
                  <a:srgbClr val="C00000"/>
                </a:solidFill>
                <a:latin typeface="標楷體" panose="03000509000000000000" pitchFamily="65" charset="-120"/>
                <a:ea typeface="標楷體" panose="03000509000000000000" pitchFamily="65" charset="-120"/>
              </a:rPr>
              <a:t>報告完畢</a:t>
            </a:r>
            <a:endParaRPr kumimoji="1" lang="zh-TW" altLang="en-US" sz="6000" b="1" spc="600" dirty="0">
              <a:solidFill>
                <a:srgbClr val="000000"/>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9296" y="1956382"/>
            <a:ext cx="4398473" cy="4798334"/>
          </a:xfrm>
          <a:prstGeom prst="rect">
            <a:avLst/>
          </a:prstGeom>
          <a:ln>
            <a:solidFill>
              <a:schemeClr val="accent4">
                <a:lumMod val="60000"/>
                <a:lumOff val="40000"/>
              </a:schemeClr>
            </a:solidFill>
          </a:ln>
          <a:effectLst>
            <a:glow rad="228600">
              <a:schemeClr val="accent4">
                <a:satMod val="175000"/>
                <a:alpha val="40000"/>
              </a:schemeClr>
            </a:glow>
          </a:effectLst>
        </p:spPr>
      </p:pic>
    </p:spTree>
    <p:extLst>
      <p:ext uri="{BB962C8B-B14F-4D97-AF65-F5344CB8AC3E}">
        <p14:creationId xmlns:p14="http://schemas.microsoft.com/office/powerpoint/2010/main" val="154014031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06371"/>
            <a:ext cx="4572000" cy="3048000"/>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3285918"/>
            <a:ext cx="4788024" cy="3171289"/>
          </a:xfrm>
          <a:prstGeom prst="rect">
            <a:avLst/>
          </a:prstGeom>
        </p:spPr>
      </p:pic>
      <p:sp>
        <p:nvSpPr>
          <p:cNvPr id="8" name="文字方塊 7"/>
          <p:cNvSpPr txBox="1"/>
          <p:nvPr/>
        </p:nvSpPr>
        <p:spPr>
          <a:xfrm>
            <a:off x="5652120" y="980728"/>
            <a:ext cx="2808312" cy="923330"/>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兩位同步傳譯老師於</a:t>
            </a:r>
            <a:r>
              <a:rPr lang="zh-TW" altLang="en-US" dirty="0" smtClean="0">
                <a:latin typeface="標楷體" panose="03000509000000000000" pitchFamily="65" charset="-120"/>
                <a:ea typeface="標楷體" panose="03000509000000000000" pitchFamily="65" charset="-120"/>
              </a:rPr>
              <a:t>活動傳</a:t>
            </a:r>
            <a:r>
              <a:rPr lang="zh-TW" altLang="en-US" dirty="0" smtClean="0">
                <a:latin typeface="標楷體" panose="03000509000000000000" pitchFamily="65" charset="-120"/>
                <a:ea typeface="標楷體" panose="03000509000000000000" pitchFamily="65" charset="-120"/>
              </a:rPr>
              <a:t>譯室：左為李筱雯老師，右為鄭家玲老師</a:t>
            </a:r>
            <a:endParaRPr lang="zh-TW" altLang="en-US" dirty="0">
              <a:latin typeface="標楷體" panose="03000509000000000000" pitchFamily="65" charset="-120"/>
              <a:ea typeface="標楷體" panose="03000509000000000000" pitchFamily="65" charset="-120"/>
            </a:endParaRPr>
          </a:p>
        </p:txBody>
      </p:sp>
      <p:sp>
        <p:nvSpPr>
          <p:cNvPr id="9" name="向左箭號 8"/>
          <p:cNvSpPr/>
          <p:nvPr/>
        </p:nvSpPr>
        <p:spPr>
          <a:xfrm>
            <a:off x="5148064" y="1340768"/>
            <a:ext cx="360040" cy="101625"/>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0" name="文字方塊 9"/>
          <p:cNvSpPr txBox="1"/>
          <p:nvPr/>
        </p:nvSpPr>
        <p:spPr>
          <a:xfrm>
            <a:off x="1040107" y="4376571"/>
            <a:ext cx="2160240" cy="646331"/>
          </a:xfrm>
          <a:prstGeom prst="rect">
            <a:avLst/>
          </a:prstGeom>
          <a:noFill/>
        </p:spPr>
        <p:txBody>
          <a:bodyPr wrap="square" rtlCol="0">
            <a:spAutoFit/>
          </a:bodyPr>
          <a:lstStyle/>
          <a:p>
            <a:r>
              <a:rPr lang="zh-TW" altLang="en-US" dirty="0" smtClean="0">
                <a:latin typeface="標楷體" panose="03000509000000000000" pitchFamily="65" charset="-120"/>
                <a:ea typeface="標楷體" panose="03000509000000000000" pitchFamily="65" charset="-120"/>
              </a:rPr>
              <a:t>國內外發表人於貴賓休息區茶敘</a:t>
            </a:r>
            <a:endParaRPr lang="zh-TW" altLang="en-US" dirty="0">
              <a:latin typeface="標楷體" panose="03000509000000000000" pitchFamily="65" charset="-120"/>
              <a:ea typeface="標楷體" panose="03000509000000000000" pitchFamily="65" charset="-120"/>
            </a:endParaRPr>
          </a:p>
        </p:txBody>
      </p:sp>
      <p:sp>
        <p:nvSpPr>
          <p:cNvPr id="11" name="向右箭號 10"/>
          <p:cNvSpPr/>
          <p:nvPr/>
        </p:nvSpPr>
        <p:spPr>
          <a:xfrm>
            <a:off x="3200347" y="4625254"/>
            <a:ext cx="432048" cy="14896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Tree>
    <p:extLst>
      <p:ext uri="{BB962C8B-B14F-4D97-AF65-F5344CB8AC3E}">
        <p14:creationId xmlns:p14="http://schemas.microsoft.com/office/powerpoint/2010/main" val="1640829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67544" y="332656"/>
            <a:ext cx="2952328" cy="936104"/>
          </a:xfrm>
        </p:spPr>
        <p:txBody>
          <a:bodyPr anchor="ctr">
            <a:normAutofit/>
          </a:bodyPr>
          <a:lstStyle/>
          <a:p>
            <a:r>
              <a:rPr lang="zh-TW" altLang="en-US" sz="4000" b="1" i="1" u="sng" dirty="0" smtClean="0">
                <a:solidFill>
                  <a:srgbClr val="002060"/>
                </a:solidFill>
                <a:latin typeface="標楷體" panose="03000509000000000000" pitchFamily="65" charset="-120"/>
                <a:ea typeface="標楷體" panose="03000509000000000000" pitchFamily="65" charset="-120"/>
              </a:rPr>
              <a:t>議程內容</a:t>
            </a:r>
            <a:r>
              <a:rPr lang="zh-TW" altLang="en-US" sz="4000" b="1" i="1" u="sng" dirty="0" smtClean="0">
                <a:solidFill>
                  <a:srgbClr val="002060"/>
                </a:solidFill>
                <a:latin typeface="新細明體"/>
                <a:ea typeface="新細明體"/>
              </a:rPr>
              <a:t>：</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sp>
        <p:nvSpPr>
          <p:cNvPr id="4" name="文字方塊 3"/>
          <p:cNvSpPr txBox="1"/>
          <p:nvPr/>
        </p:nvSpPr>
        <p:spPr>
          <a:xfrm>
            <a:off x="554380" y="1484784"/>
            <a:ext cx="7992888" cy="4401205"/>
          </a:xfrm>
          <a:prstGeom prst="rect">
            <a:avLst/>
          </a:prstGeom>
          <a:noFill/>
        </p:spPr>
        <p:txBody>
          <a:bodyPr wrap="square" rtlCol="0">
            <a:spAutoFit/>
          </a:bodyPr>
          <a:lstStyle/>
          <a:p>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本次</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「動物解放、動物權與生態平權</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東</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、西方哲學與宗教對話」國際</a:t>
            </a:r>
            <a:r>
              <a:rPr lang="zh-TW" altLang="zh-TW" sz="2800" dirty="0" smtClean="0">
                <a:latin typeface="Times New Roman" panose="02020603050405020304" pitchFamily="18" charset="0"/>
                <a:ea typeface="標楷體" panose="03000509000000000000" pitchFamily="65" charset="-120"/>
                <a:cs typeface="Times New Roman" panose="02020603050405020304" pitchFamily="18" charset="0"/>
              </a:rPr>
              <a:t>會議</a:t>
            </a:r>
            <a:r>
              <a:rPr lang="zh-TW" altLang="en-US" sz="2800" dirty="0" smtClean="0">
                <a:latin typeface="Times New Roman" panose="02020603050405020304" pitchFamily="18" charset="0"/>
                <a:ea typeface="新細明體"/>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會議內容計</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三</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場專題演講、一場特別</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演講</a:t>
            </a:r>
            <a:r>
              <a:rPr lang="zh-TW" altLang="en-US" sz="2800" dirty="0" smtClean="0">
                <a:latin typeface="Times New Roman" panose="02020603050405020304" pitchFamily="18" charset="0"/>
                <a:ea typeface="新細明體"/>
                <a:cs typeface="Times New Roman" panose="02020603050405020304" pitchFamily="18" charset="0"/>
              </a:rPr>
              <a:t>（</a:t>
            </a:r>
            <a:r>
              <a:rPr lang="en-US" altLang="zh-TW" sz="2800" dirty="0" smtClean="0">
                <a:latin typeface="Times New Roman" panose="02020603050405020304" pitchFamily="18" charset="0"/>
                <a:ea typeface="新細明體"/>
                <a:cs typeface="Times New Roman" panose="02020603050405020304" pitchFamily="18" charset="0"/>
              </a:rPr>
              <a:t>3</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位特別演講人</a:t>
            </a:r>
            <a:r>
              <a:rPr lang="zh-TW" altLang="en-US" sz="2800" dirty="0" smtClean="0">
                <a:latin typeface="Times New Roman" panose="02020603050405020304" pitchFamily="18" charset="0"/>
                <a:ea typeface="新細明體"/>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一場圓桌論壇，</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以及十場</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論文發表</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會計</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篇</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論文發表</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sz="2800" dirty="0">
              <a:latin typeface="Times New Roman" panose="02020603050405020304" pitchFamily="18" charset="0"/>
              <a:ea typeface="標楷體" panose="03000509000000000000" pitchFamily="65" charset="-120"/>
              <a:cs typeface="Times New Roman" panose="02020603050405020304" pitchFamily="18" charset="0"/>
            </a:endParaRPr>
          </a:p>
          <a:p>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國內外專題及論文發表人</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共計</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33</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，其中</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國外學者</a:t>
            </a:r>
            <a:r>
              <a:rPr lang="zh-TW" altLang="en-US" sz="2800" dirty="0" smtClean="0">
                <a:latin typeface="Times New Roman" panose="02020603050405020304" pitchFamily="18" charset="0"/>
                <a:ea typeface="新細明體"/>
                <a:cs typeface="Times New Roman" panose="02020603050405020304" pitchFamily="18" charset="0"/>
              </a:rPr>
              <a:t>（</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含大陸學者</a:t>
            </a:r>
            <a:r>
              <a:rPr lang="zh-TW" altLang="en-US" sz="2800" dirty="0" smtClean="0">
                <a:latin typeface="Times New Roman" panose="02020603050405020304" pitchFamily="18" charset="0"/>
                <a:ea typeface="新細明體"/>
                <a:cs typeface="Times New Roman" panose="02020603050405020304" pitchFamily="18" charset="0"/>
              </a:rPr>
              <a:t>）</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國內學者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21</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以</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英文演講或發表者</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17</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位，中文</a:t>
            </a:r>
            <a:r>
              <a:rPr lang="en-US" altLang="zh-TW" sz="2800" dirty="0" smtClean="0">
                <a:latin typeface="Times New Roman" panose="02020603050405020304" pitchFamily="18" charset="0"/>
                <a:ea typeface="標楷體" panose="03000509000000000000" pitchFamily="65" charset="-120"/>
                <a:cs typeface="Times New Roman" panose="02020603050405020304" pitchFamily="18" charset="0"/>
              </a:rPr>
              <a:t>16</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位</a:t>
            </a:r>
            <a:r>
              <a:rPr lang="zh-TW" altLang="en-US" sz="28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比例超過一半</a:t>
            </a:r>
            <a:r>
              <a:rPr lang="zh-TW" altLang="en-US" sz="2800" dirty="0" smtClean="0">
                <a:latin typeface="新細明體"/>
                <a:ea typeface="新細明體"/>
                <a:cs typeface="Times New Roman" panose="02020603050405020304" pitchFamily="18" charset="0"/>
              </a:rPr>
              <a:t>。</a:t>
            </a:r>
            <a: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t/>
            </a:r>
            <a:br>
              <a:rPr lang="zh-TW" altLang="zh-TW" sz="2800" dirty="0">
                <a:latin typeface="Times New Roman" panose="02020603050405020304" pitchFamily="18" charset="0"/>
                <a:ea typeface="標楷體" panose="03000509000000000000" pitchFamily="65" charset="-120"/>
                <a:cs typeface="Times New Roman" panose="02020603050405020304" pitchFamily="18" charset="0"/>
              </a:rPr>
            </a:br>
            <a:endParaRPr lang="zh-TW"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935450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467544" y="296652"/>
            <a:ext cx="2952328" cy="936104"/>
          </a:xfrm>
        </p:spPr>
        <p:txBody>
          <a:bodyPr anchor="t">
            <a:normAutofit/>
          </a:bodyPr>
          <a:lstStyle/>
          <a:p>
            <a:r>
              <a:rPr lang="zh-TW" altLang="en-US" sz="4000" b="1" i="1" u="sng" dirty="0" smtClean="0">
                <a:solidFill>
                  <a:srgbClr val="002060"/>
                </a:solidFill>
                <a:latin typeface="標楷體" panose="03000509000000000000" pitchFamily="65" charset="-120"/>
                <a:ea typeface="標楷體" panose="03000509000000000000" pitchFamily="65" charset="-120"/>
              </a:rPr>
              <a:t>議程內容</a:t>
            </a:r>
            <a:r>
              <a:rPr lang="zh-TW" altLang="en-US" sz="4000" b="1" i="1" u="sng" dirty="0" smtClean="0">
                <a:solidFill>
                  <a:srgbClr val="002060"/>
                </a:solidFill>
                <a:latin typeface="新細明體"/>
                <a:ea typeface="新細明體"/>
              </a:rPr>
              <a:t>：</a:t>
            </a:r>
            <a:endParaRPr lang="zh-TW" altLang="en-US" sz="4000" b="1" i="1" u="sng" dirty="0">
              <a:solidFill>
                <a:srgbClr val="002060"/>
              </a:solidFill>
              <a:latin typeface="標楷體" panose="03000509000000000000" pitchFamily="65" charset="-120"/>
              <a:ea typeface="標楷體" panose="03000509000000000000" pitchFamily="65" charset="-12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806489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1113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p:cNvSpPr>
            <a:spLocks noGrp="1"/>
          </p:cNvSpPr>
          <p:nvPr>
            <p:ph type="body" idx="1"/>
          </p:nvPr>
        </p:nvSpPr>
        <p:spPr>
          <a:xfrm>
            <a:off x="539552" y="476673"/>
            <a:ext cx="7772400" cy="792088"/>
          </a:xfrm>
        </p:spPr>
        <p:txBody>
          <a:bodyPr anchor="t">
            <a:normAutofit/>
          </a:bodyPr>
          <a:lstStyle/>
          <a:p>
            <a:r>
              <a:rPr lang="zh-TW" altLang="en-US" sz="3200" b="1" dirty="0" smtClean="0">
                <a:solidFill>
                  <a:schemeClr val="tx1"/>
                </a:solidFill>
                <a:latin typeface="標楷體" panose="03000509000000000000" pitchFamily="65" charset="-120"/>
                <a:ea typeface="標楷體" panose="03000509000000000000" pitchFamily="65" charset="-120"/>
              </a:rPr>
              <a:t>專題演講</a:t>
            </a:r>
            <a:endParaRPr lang="zh-TW" altLang="en-US" sz="3200" b="1" dirty="0">
              <a:solidFill>
                <a:schemeClr val="tx1"/>
              </a:solidFill>
              <a:latin typeface="標楷體" panose="03000509000000000000" pitchFamily="65" charset="-120"/>
              <a:ea typeface="標楷體" panose="03000509000000000000" pitchFamily="65" charset="-120"/>
            </a:endParaRPr>
          </a:p>
        </p:txBody>
      </p:sp>
      <p:graphicFrame>
        <p:nvGraphicFramePr>
          <p:cNvPr id="7" name="資料庫圖表 6"/>
          <p:cNvGraphicFramePr/>
          <p:nvPr>
            <p:extLst>
              <p:ext uri="{D42A27DB-BD31-4B8C-83A1-F6EECF244321}">
                <p14:modId xmlns:p14="http://schemas.microsoft.com/office/powerpoint/2010/main" val="2848368446"/>
              </p:ext>
            </p:extLst>
          </p:nvPr>
        </p:nvGraphicFramePr>
        <p:xfrm>
          <a:off x="539552" y="908720"/>
          <a:ext cx="8208912"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D:\active files\2014年國際研討會\會後作業\相片\精選\030426\Peter-縮小.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752" y="2852936"/>
            <a:ext cx="6264696"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3599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01194605">
  <a:themeElements>
    <a:clrScheme name="011946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01194605">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19460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01194605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01194605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01194605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01194605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01194605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01194605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01194605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01194605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01194605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01194605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01194605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夏至">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夏至">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夏至">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2215</TotalTime>
  <Words>3352</Words>
  <Application>Microsoft Office PowerPoint</Application>
  <PresentationFormat>如螢幕大小 (4:3)</PresentationFormat>
  <Paragraphs>212</Paragraphs>
  <Slides>56</Slides>
  <Notes>2</Notes>
  <HiddenSlides>0</HiddenSlides>
  <MMClips>0</MMClips>
  <ScaleCrop>false</ScaleCrop>
  <HeadingPairs>
    <vt:vector size="4" baseType="variant">
      <vt:variant>
        <vt:lpstr>佈景主題</vt:lpstr>
      </vt:variant>
      <vt:variant>
        <vt:i4>3</vt:i4>
      </vt:variant>
      <vt:variant>
        <vt:lpstr>投影片標題</vt:lpstr>
      </vt:variant>
      <vt:variant>
        <vt:i4>56</vt:i4>
      </vt:variant>
    </vt:vector>
  </HeadingPairs>
  <TitlesOfParts>
    <vt:vector size="59" baseType="lpstr">
      <vt:lpstr>01194605</vt:lpstr>
      <vt:lpstr>1_夏至</vt:lpstr>
      <vt:lpstr>夏至</vt:lpstr>
      <vt:lpstr>2014「動物解放、動物權與生態平權—— 東、西方哲學與宗教對話」國際會議 </vt:lpstr>
      <vt:lpstr>本次國際會議，共計575人次參與盛會，  且全程參與的比例達五成以上。  </vt:lpstr>
      <vt:lpstr>PowerPoint 簡報</vt:lpstr>
      <vt:lpstr>專題演講盛況</vt:lpstr>
      <vt:lpstr>當代兩位動物倫理大師 Peter Singer 與 Tom Regan同台之絕響畫面 </vt:lpstr>
      <vt:lpstr>PowerPoint 簡報</vt:lpstr>
      <vt:lpstr>PowerPoint 簡報</vt:lpstr>
      <vt:lpstr>PowerPoint 簡報</vt:lpstr>
      <vt:lpstr>PowerPoint 簡報</vt:lpstr>
      <vt:lpstr>PowerPoint 簡報</vt:lpstr>
      <vt:lpstr>PowerPoint 簡報</vt:lpstr>
      <vt:lpstr>    世紀性人畜共通疾病之動保觀點與對策  Joyce D’Silva         動物防疫撲殺與人類健康之倫理考量與實務探討  Jörg Luy         撲殺動物作為疫情控制手段之倫理爭議     ——觀察德語系國家如何運用強制性先決條件降低民眾的疑慮  葉力森　　　　　　                                                                                        走過死蔭的幽谷，卻進入更黑暗的未來？              ——談狂犬病疫情後的台灣的流浪動物問題</vt:lpstr>
      <vt:lpstr>PowerPoint 簡報</vt:lpstr>
      <vt:lpstr>￭「動物權與生態平權」之東西方對話：6篇      「動物權與生態平權」之東西方宗教對話      「動物權與生態平權」之東西方哲學對話  ￭ 環境正義與環境倫理： 8篇       環境正義專題       生態倫理專題       佛教NGO之入世環保與護生運動專題  </vt:lpstr>
      <vt:lpstr>￭ 動物保護運動實務： 8篇     「動物保護運動實務」之新加坡與台灣法治探討      「動物保護運動實務」之日本與台灣經驗      「動物保護運動實務」之實務  ￭ 動物倫理專題： 5篇</vt:lpstr>
      <vt:lpstr>PowerPoint 簡報</vt:lpstr>
      <vt:lpstr>PowerPoint 簡報</vt:lpstr>
      <vt:lpstr>PowerPoint 簡報</vt:lpstr>
      <vt:lpstr>PowerPoint 簡報</vt:lpstr>
      <vt:lpstr>PowerPoint 簡報</vt:lpstr>
      <vt:lpstr>圓桌論壇（150分鐘）：</vt:lpstr>
      <vt:lpstr>自2013年11月7日至2014年5月26日止，瀏覽網站累積至人次9,088人次，由圖可知自三月初網站資料陸續完備，且開始文宣作業後，瀏覽人次即從3/5之 2,929人次倍增至3/12之 4,168人次。 </vt:lpstr>
      <vt:lpstr>文宣：</vt:lpstr>
      <vt:lpstr>4/18之記者餐敘中，關懷生命協會何宗勳執行長、召集人釋昭慧教授、關懷生命協會張章得副理事長共持大會海報（自左至右）</vt:lpstr>
      <vt:lpstr>大會手冊封面</vt:lpstr>
      <vt:lpstr>論文集封面</vt:lpstr>
      <vt:lpstr>PowerPoint 簡報</vt:lpstr>
      <vt:lpstr>接機：</vt:lpstr>
      <vt:lpstr>服務：</vt:lpstr>
      <vt:lpstr>PowerPoint 簡報</vt:lpstr>
      <vt:lpstr>PowerPoint 簡報</vt:lpstr>
      <vt:lpstr>情誼：</vt:lpstr>
      <vt:lpstr>親善大使志工服務隊：</vt:lpstr>
      <vt:lpstr>PowerPoint 簡報</vt:lpstr>
      <vt:lpstr>PowerPoint 簡報</vt:lpstr>
      <vt:lpstr>PowerPoint 簡報</vt:lpstr>
      <vt:lpstr>2014年國際會議滿意度問卷結果-文宣及現場服務 </vt:lpstr>
      <vt:lpstr>2014年國際會議滿意度問卷結果-議程內容 </vt:lpstr>
      <vt:lpstr>2014年國際會議問卷結果-會後感想 </vt:lpstr>
      <vt:lpstr>PowerPoint 簡報</vt:lpstr>
      <vt:lpstr>PowerPoint 簡報</vt:lpstr>
      <vt:lpstr>學者迴響： </vt:lpstr>
      <vt:lpstr>Peter Singer來函</vt:lpstr>
      <vt:lpstr>PowerPoint 簡報</vt:lpstr>
      <vt:lpstr>馬來西亞學者Azizan Baharuddin來函</vt:lpstr>
      <vt:lpstr>PowerPoint 簡報</vt:lpstr>
      <vt:lpstr>德國學者Jörg Luy來函</vt:lpstr>
      <vt:lpstr>新加坡學者Alvin W-L See來函</vt:lpstr>
      <vt:lpstr>日本學者Shusuke Sato來函</vt:lpstr>
      <vt:lpstr>PowerPoint 簡報</vt:lpstr>
      <vt:lpstr>附錄一：主持人名冊 </vt:lpstr>
      <vt:lpstr>附錄二：發表人名冊－國外發表人 </vt:lpstr>
      <vt:lpstr>附錄二：發表人名冊－國外發表人 </vt:lpstr>
      <vt:lpstr>附錄二：發表人名冊－國內邀稿 </vt:lpstr>
      <vt:lpstr>附錄二：發表人名冊－徵稿 </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2014「動物解放、動物權與生態平權—— 東、西方哲學與宗教對話」國際會議 </dc:title>
  <dc:creator>sharonchen</dc:creator>
  <cp:lastModifiedBy>sharonchen</cp:lastModifiedBy>
  <cp:revision>189</cp:revision>
  <dcterms:created xsi:type="dcterms:W3CDTF">2014-02-09T16:06:11Z</dcterms:created>
  <dcterms:modified xsi:type="dcterms:W3CDTF">2014-06-09T09:18:33Z</dcterms:modified>
</cp:coreProperties>
</file>